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7" r:id="rId2"/>
    <p:sldId id="288" r:id="rId3"/>
    <p:sldId id="377" r:id="rId4"/>
    <p:sldId id="289" r:id="rId5"/>
    <p:sldId id="290" r:id="rId6"/>
    <p:sldId id="291" r:id="rId7"/>
    <p:sldId id="304" r:id="rId8"/>
    <p:sldId id="306" r:id="rId9"/>
    <p:sldId id="292" r:id="rId10"/>
    <p:sldId id="305" r:id="rId11"/>
    <p:sldId id="293" r:id="rId12"/>
    <p:sldId id="294" r:id="rId13"/>
    <p:sldId id="295" r:id="rId14"/>
    <p:sldId id="296" r:id="rId15"/>
    <p:sldId id="297" r:id="rId16"/>
    <p:sldId id="298" r:id="rId17"/>
    <p:sldId id="299" r:id="rId18"/>
    <p:sldId id="300" r:id="rId19"/>
    <p:sldId id="301" r:id="rId20"/>
    <p:sldId id="365" r:id="rId21"/>
    <p:sldId id="302" r:id="rId22"/>
    <p:sldId id="303" r:id="rId23"/>
    <p:sldId id="366" r:id="rId24"/>
    <p:sldId id="367" r:id="rId25"/>
    <p:sldId id="308" r:id="rId26"/>
    <p:sldId id="309" r:id="rId27"/>
    <p:sldId id="310" r:id="rId28"/>
    <p:sldId id="311" r:id="rId29"/>
    <p:sldId id="312" r:id="rId30"/>
    <p:sldId id="368" r:id="rId31"/>
    <p:sldId id="370" r:id="rId32"/>
    <p:sldId id="369" r:id="rId33"/>
    <p:sldId id="376" r:id="rId34"/>
    <p:sldId id="314" r:id="rId35"/>
    <p:sldId id="371" r:id="rId36"/>
    <p:sldId id="315" r:id="rId37"/>
    <p:sldId id="372" r:id="rId38"/>
    <p:sldId id="373" r:id="rId39"/>
    <p:sldId id="316" r:id="rId40"/>
    <p:sldId id="374" r:id="rId41"/>
    <p:sldId id="375" r:id="rId42"/>
    <p:sldId id="317" r:id="rId43"/>
    <p:sldId id="318" r:id="rId44"/>
    <p:sldId id="319" r:id="rId45"/>
    <p:sldId id="320" r:id="rId46"/>
    <p:sldId id="321" r:id="rId47"/>
    <p:sldId id="322" r:id="rId48"/>
    <p:sldId id="323" r:id="rId49"/>
    <p:sldId id="324" r:id="rId50"/>
    <p:sldId id="326" r:id="rId51"/>
    <p:sldId id="328" r:id="rId52"/>
    <p:sldId id="378" r:id="rId53"/>
    <p:sldId id="32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451957F-7A98-4251-8B98-34A55BB97A78}">
          <p14:sldIdLst>
            <p14:sldId id="287"/>
            <p14:sldId id="288"/>
            <p14:sldId id="377"/>
            <p14:sldId id="289"/>
            <p14:sldId id="290"/>
            <p14:sldId id="291"/>
            <p14:sldId id="304"/>
            <p14:sldId id="306"/>
            <p14:sldId id="292"/>
            <p14:sldId id="305"/>
            <p14:sldId id="293"/>
            <p14:sldId id="294"/>
            <p14:sldId id="295"/>
            <p14:sldId id="296"/>
            <p14:sldId id="297"/>
            <p14:sldId id="298"/>
            <p14:sldId id="299"/>
            <p14:sldId id="300"/>
            <p14:sldId id="301"/>
            <p14:sldId id="365"/>
            <p14:sldId id="302"/>
            <p14:sldId id="303"/>
            <p14:sldId id="366"/>
            <p14:sldId id="367"/>
            <p14:sldId id="308"/>
            <p14:sldId id="309"/>
            <p14:sldId id="310"/>
            <p14:sldId id="311"/>
            <p14:sldId id="312"/>
            <p14:sldId id="368"/>
            <p14:sldId id="370"/>
            <p14:sldId id="369"/>
            <p14:sldId id="376"/>
            <p14:sldId id="314"/>
            <p14:sldId id="371"/>
            <p14:sldId id="315"/>
            <p14:sldId id="372"/>
            <p14:sldId id="373"/>
            <p14:sldId id="316"/>
            <p14:sldId id="374"/>
            <p14:sldId id="375"/>
            <p14:sldId id="317"/>
            <p14:sldId id="318"/>
            <p14:sldId id="319"/>
            <p14:sldId id="320"/>
            <p14:sldId id="321"/>
            <p14:sldId id="322"/>
            <p14:sldId id="323"/>
            <p14:sldId id="324"/>
            <p14:sldId id="326"/>
            <p14:sldId id="328"/>
            <p14:sldId id="378"/>
          </p14:sldIdLst>
        </p14:section>
        <p14:section name="Untitled Section" id="{D1224B17-9319-45B4-8195-FF6B6D98CAD2}">
          <p14:sldIdLst>
            <p14:sldId id="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0" autoAdjust="0"/>
  </p:normalViewPr>
  <p:slideViewPr>
    <p:cSldViewPr snapToGrid="0">
      <p:cViewPr varScale="1">
        <p:scale>
          <a:sx n="108" d="100"/>
          <a:sy n="108" d="100"/>
        </p:scale>
        <p:origin x="129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00296-84BB-494B-0B18-A6DF926A51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2CD313-2258-706F-DA65-1BE4E58C0D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167BB3-1F29-404E-2D94-8EBAB1630573}"/>
              </a:ext>
            </a:extLst>
          </p:cNvPr>
          <p:cNvSpPr>
            <a:spLocks noGrp="1"/>
          </p:cNvSpPr>
          <p:nvPr>
            <p:ph type="dt" sz="half" idx="10"/>
          </p:nvPr>
        </p:nvSpPr>
        <p:spPr/>
        <p:txBody>
          <a:bodyPr/>
          <a:lstStyle/>
          <a:p>
            <a:fld id="{EDA7CC06-C58E-4929-AA4E-B1CB291E068F}" type="datetimeFigureOut">
              <a:rPr lang="en-US" smtClean="0"/>
              <a:t>1/6/2024</a:t>
            </a:fld>
            <a:endParaRPr lang="en-US"/>
          </a:p>
        </p:txBody>
      </p:sp>
      <p:sp>
        <p:nvSpPr>
          <p:cNvPr id="5" name="Footer Placeholder 4">
            <a:extLst>
              <a:ext uri="{FF2B5EF4-FFF2-40B4-BE49-F238E27FC236}">
                <a16:creationId xmlns:a16="http://schemas.microsoft.com/office/drawing/2014/main" id="{9E935F8D-C53D-C625-780E-A10411FBF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75E64-A212-4D6F-965B-1AE9DB660901}"/>
              </a:ext>
            </a:extLst>
          </p:cNvPr>
          <p:cNvSpPr>
            <a:spLocks noGrp="1"/>
          </p:cNvSpPr>
          <p:nvPr>
            <p:ph type="sldNum" sz="quarter" idx="12"/>
          </p:nvPr>
        </p:nvSpPr>
        <p:spPr/>
        <p:txBody>
          <a:bodyPr/>
          <a:lstStyle/>
          <a:p>
            <a:fld id="{CB880267-2337-47A2-8C94-618D23B591BF}" type="slidenum">
              <a:rPr lang="en-US" smtClean="0"/>
              <a:t>‹#›</a:t>
            </a:fld>
            <a:endParaRPr lang="en-US"/>
          </a:p>
        </p:txBody>
      </p:sp>
    </p:spTree>
    <p:extLst>
      <p:ext uri="{BB962C8B-B14F-4D97-AF65-F5344CB8AC3E}">
        <p14:creationId xmlns:p14="http://schemas.microsoft.com/office/powerpoint/2010/main" val="2968373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2039-656C-A182-8B67-C76780CB49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2552FA-9628-CC55-E668-BA6C57E4D6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2F939D-52B9-ABF7-EA52-AA7DB513F0E8}"/>
              </a:ext>
            </a:extLst>
          </p:cNvPr>
          <p:cNvSpPr>
            <a:spLocks noGrp="1"/>
          </p:cNvSpPr>
          <p:nvPr>
            <p:ph type="dt" sz="half" idx="10"/>
          </p:nvPr>
        </p:nvSpPr>
        <p:spPr/>
        <p:txBody>
          <a:bodyPr/>
          <a:lstStyle/>
          <a:p>
            <a:fld id="{EDA7CC06-C58E-4929-AA4E-B1CB291E068F}" type="datetimeFigureOut">
              <a:rPr lang="en-US" smtClean="0"/>
              <a:t>1/6/2024</a:t>
            </a:fld>
            <a:endParaRPr lang="en-US"/>
          </a:p>
        </p:txBody>
      </p:sp>
      <p:sp>
        <p:nvSpPr>
          <p:cNvPr id="5" name="Footer Placeholder 4">
            <a:extLst>
              <a:ext uri="{FF2B5EF4-FFF2-40B4-BE49-F238E27FC236}">
                <a16:creationId xmlns:a16="http://schemas.microsoft.com/office/drawing/2014/main" id="{D1358063-89FE-DD8D-BAD0-D97758E67B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B6B19E-437D-DAE1-38B2-9B125143CFC6}"/>
              </a:ext>
            </a:extLst>
          </p:cNvPr>
          <p:cNvSpPr>
            <a:spLocks noGrp="1"/>
          </p:cNvSpPr>
          <p:nvPr>
            <p:ph type="sldNum" sz="quarter" idx="12"/>
          </p:nvPr>
        </p:nvSpPr>
        <p:spPr/>
        <p:txBody>
          <a:bodyPr/>
          <a:lstStyle/>
          <a:p>
            <a:fld id="{CB880267-2337-47A2-8C94-618D23B591BF}" type="slidenum">
              <a:rPr lang="en-US" smtClean="0"/>
              <a:t>‹#›</a:t>
            </a:fld>
            <a:endParaRPr lang="en-US"/>
          </a:p>
        </p:txBody>
      </p:sp>
    </p:spTree>
    <p:extLst>
      <p:ext uri="{BB962C8B-B14F-4D97-AF65-F5344CB8AC3E}">
        <p14:creationId xmlns:p14="http://schemas.microsoft.com/office/powerpoint/2010/main" val="1522125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3D966A-FC3E-EEF8-28AF-F1F322D9BC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124CEB-67C4-F758-B7C3-C5AC16DC9E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1811B7-4BA3-FAC3-DC9E-F9A618C81DA3}"/>
              </a:ext>
            </a:extLst>
          </p:cNvPr>
          <p:cNvSpPr>
            <a:spLocks noGrp="1"/>
          </p:cNvSpPr>
          <p:nvPr>
            <p:ph type="dt" sz="half" idx="10"/>
          </p:nvPr>
        </p:nvSpPr>
        <p:spPr/>
        <p:txBody>
          <a:bodyPr/>
          <a:lstStyle/>
          <a:p>
            <a:fld id="{EDA7CC06-C58E-4929-AA4E-B1CB291E068F}" type="datetimeFigureOut">
              <a:rPr lang="en-US" smtClean="0"/>
              <a:t>1/6/2024</a:t>
            </a:fld>
            <a:endParaRPr lang="en-US"/>
          </a:p>
        </p:txBody>
      </p:sp>
      <p:sp>
        <p:nvSpPr>
          <p:cNvPr id="5" name="Footer Placeholder 4">
            <a:extLst>
              <a:ext uri="{FF2B5EF4-FFF2-40B4-BE49-F238E27FC236}">
                <a16:creationId xmlns:a16="http://schemas.microsoft.com/office/drawing/2014/main" id="{8322AFA7-BDE5-4154-BB00-1A9430FEB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A088F-54EB-BD6D-3632-CB01AA369185}"/>
              </a:ext>
            </a:extLst>
          </p:cNvPr>
          <p:cNvSpPr>
            <a:spLocks noGrp="1"/>
          </p:cNvSpPr>
          <p:nvPr>
            <p:ph type="sldNum" sz="quarter" idx="12"/>
          </p:nvPr>
        </p:nvSpPr>
        <p:spPr/>
        <p:txBody>
          <a:bodyPr/>
          <a:lstStyle/>
          <a:p>
            <a:fld id="{CB880267-2337-47A2-8C94-618D23B591BF}" type="slidenum">
              <a:rPr lang="en-US" smtClean="0"/>
              <a:t>‹#›</a:t>
            </a:fld>
            <a:endParaRPr lang="en-US"/>
          </a:p>
        </p:txBody>
      </p:sp>
    </p:spTree>
    <p:extLst>
      <p:ext uri="{BB962C8B-B14F-4D97-AF65-F5344CB8AC3E}">
        <p14:creationId xmlns:p14="http://schemas.microsoft.com/office/powerpoint/2010/main" val="2888712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EB02E-0259-7FF0-65C7-B9CEE6ADAD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7C45CE-8AFB-5700-B3F0-C50F054EC5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E17C86-C497-9C4B-7BD5-DD162E0CD772}"/>
              </a:ext>
            </a:extLst>
          </p:cNvPr>
          <p:cNvSpPr>
            <a:spLocks noGrp="1"/>
          </p:cNvSpPr>
          <p:nvPr>
            <p:ph type="dt" sz="half" idx="10"/>
          </p:nvPr>
        </p:nvSpPr>
        <p:spPr/>
        <p:txBody>
          <a:bodyPr/>
          <a:lstStyle/>
          <a:p>
            <a:fld id="{EDA7CC06-C58E-4929-AA4E-B1CB291E068F}" type="datetimeFigureOut">
              <a:rPr lang="en-US" smtClean="0"/>
              <a:t>1/6/2024</a:t>
            </a:fld>
            <a:endParaRPr lang="en-US"/>
          </a:p>
        </p:txBody>
      </p:sp>
      <p:sp>
        <p:nvSpPr>
          <p:cNvPr id="5" name="Footer Placeholder 4">
            <a:extLst>
              <a:ext uri="{FF2B5EF4-FFF2-40B4-BE49-F238E27FC236}">
                <a16:creationId xmlns:a16="http://schemas.microsoft.com/office/drawing/2014/main" id="{9C4AC2DE-4A99-82A8-6814-920513AED2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F38243-8C89-4E93-21B3-558974127C2C}"/>
              </a:ext>
            </a:extLst>
          </p:cNvPr>
          <p:cNvSpPr>
            <a:spLocks noGrp="1"/>
          </p:cNvSpPr>
          <p:nvPr>
            <p:ph type="sldNum" sz="quarter" idx="12"/>
          </p:nvPr>
        </p:nvSpPr>
        <p:spPr/>
        <p:txBody>
          <a:bodyPr/>
          <a:lstStyle/>
          <a:p>
            <a:fld id="{CB880267-2337-47A2-8C94-618D23B591BF}" type="slidenum">
              <a:rPr lang="en-US" smtClean="0"/>
              <a:t>‹#›</a:t>
            </a:fld>
            <a:endParaRPr lang="en-US"/>
          </a:p>
        </p:txBody>
      </p:sp>
    </p:spTree>
    <p:extLst>
      <p:ext uri="{BB962C8B-B14F-4D97-AF65-F5344CB8AC3E}">
        <p14:creationId xmlns:p14="http://schemas.microsoft.com/office/powerpoint/2010/main" val="2390434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A9E62-60C1-E3FA-3293-C267EC4B22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8E734D-6F3F-00E1-BA33-F1FCE71C12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654517-B321-ECFF-17B8-CB37291BB641}"/>
              </a:ext>
            </a:extLst>
          </p:cNvPr>
          <p:cNvSpPr>
            <a:spLocks noGrp="1"/>
          </p:cNvSpPr>
          <p:nvPr>
            <p:ph type="dt" sz="half" idx="10"/>
          </p:nvPr>
        </p:nvSpPr>
        <p:spPr/>
        <p:txBody>
          <a:bodyPr/>
          <a:lstStyle/>
          <a:p>
            <a:fld id="{EDA7CC06-C58E-4929-AA4E-B1CB291E068F}" type="datetimeFigureOut">
              <a:rPr lang="en-US" smtClean="0"/>
              <a:t>1/6/2024</a:t>
            </a:fld>
            <a:endParaRPr lang="en-US"/>
          </a:p>
        </p:txBody>
      </p:sp>
      <p:sp>
        <p:nvSpPr>
          <p:cNvPr id="5" name="Footer Placeholder 4">
            <a:extLst>
              <a:ext uri="{FF2B5EF4-FFF2-40B4-BE49-F238E27FC236}">
                <a16:creationId xmlns:a16="http://schemas.microsoft.com/office/drawing/2014/main" id="{668FE05A-F8D4-2E6F-9036-B042160E4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D3C99-00AE-43FD-13E0-560D23C5A3C3}"/>
              </a:ext>
            </a:extLst>
          </p:cNvPr>
          <p:cNvSpPr>
            <a:spLocks noGrp="1"/>
          </p:cNvSpPr>
          <p:nvPr>
            <p:ph type="sldNum" sz="quarter" idx="12"/>
          </p:nvPr>
        </p:nvSpPr>
        <p:spPr/>
        <p:txBody>
          <a:bodyPr/>
          <a:lstStyle/>
          <a:p>
            <a:fld id="{CB880267-2337-47A2-8C94-618D23B591BF}" type="slidenum">
              <a:rPr lang="en-US" smtClean="0"/>
              <a:t>‹#›</a:t>
            </a:fld>
            <a:endParaRPr lang="en-US"/>
          </a:p>
        </p:txBody>
      </p:sp>
    </p:spTree>
    <p:extLst>
      <p:ext uri="{BB962C8B-B14F-4D97-AF65-F5344CB8AC3E}">
        <p14:creationId xmlns:p14="http://schemas.microsoft.com/office/powerpoint/2010/main" val="3507328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F78E-C1B4-388F-A86A-42ECB483E0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50D118-C4A0-9AC9-8588-F788130A1B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824C5B-AD5A-8F22-DC0B-787E388050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6B7122-6C09-B0F3-5BB7-E6F75B5534B5}"/>
              </a:ext>
            </a:extLst>
          </p:cNvPr>
          <p:cNvSpPr>
            <a:spLocks noGrp="1"/>
          </p:cNvSpPr>
          <p:nvPr>
            <p:ph type="dt" sz="half" idx="10"/>
          </p:nvPr>
        </p:nvSpPr>
        <p:spPr/>
        <p:txBody>
          <a:bodyPr/>
          <a:lstStyle/>
          <a:p>
            <a:fld id="{EDA7CC06-C58E-4929-AA4E-B1CB291E068F}" type="datetimeFigureOut">
              <a:rPr lang="en-US" smtClean="0"/>
              <a:t>1/6/2024</a:t>
            </a:fld>
            <a:endParaRPr lang="en-US"/>
          </a:p>
        </p:txBody>
      </p:sp>
      <p:sp>
        <p:nvSpPr>
          <p:cNvPr id="6" name="Footer Placeholder 5">
            <a:extLst>
              <a:ext uri="{FF2B5EF4-FFF2-40B4-BE49-F238E27FC236}">
                <a16:creationId xmlns:a16="http://schemas.microsoft.com/office/drawing/2014/main" id="{E66554A6-007F-4DAA-8518-92E7B4B574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C6056F-DE66-10CE-E92B-974CDCF36820}"/>
              </a:ext>
            </a:extLst>
          </p:cNvPr>
          <p:cNvSpPr>
            <a:spLocks noGrp="1"/>
          </p:cNvSpPr>
          <p:nvPr>
            <p:ph type="sldNum" sz="quarter" idx="12"/>
          </p:nvPr>
        </p:nvSpPr>
        <p:spPr/>
        <p:txBody>
          <a:bodyPr/>
          <a:lstStyle/>
          <a:p>
            <a:fld id="{CB880267-2337-47A2-8C94-618D23B591BF}" type="slidenum">
              <a:rPr lang="en-US" smtClean="0"/>
              <a:t>‹#›</a:t>
            </a:fld>
            <a:endParaRPr lang="en-US"/>
          </a:p>
        </p:txBody>
      </p:sp>
    </p:spTree>
    <p:extLst>
      <p:ext uri="{BB962C8B-B14F-4D97-AF65-F5344CB8AC3E}">
        <p14:creationId xmlns:p14="http://schemas.microsoft.com/office/powerpoint/2010/main" val="2174498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1435B-D2F7-AA45-9F4A-73329B61B2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0E0226-8540-7BF6-2D2F-D2F51854EF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F7A461-4311-1947-67BC-55D087EC45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D3F48C-BB14-7871-F3B7-6891EFD6EB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F3C514-7224-CA83-8923-799BCE8619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2954D3-E510-9DD6-5FE6-FCF017D3FEE4}"/>
              </a:ext>
            </a:extLst>
          </p:cNvPr>
          <p:cNvSpPr>
            <a:spLocks noGrp="1"/>
          </p:cNvSpPr>
          <p:nvPr>
            <p:ph type="dt" sz="half" idx="10"/>
          </p:nvPr>
        </p:nvSpPr>
        <p:spPr/>
        <p:txBody>
          <a:bodyPr/>
          <a:lstStyle/>
          <a:p>
            <a:fld id="{EDA7CC06-C58E-4929-AA4E-B1CB291E068F}" type="datetimeFigureOut">
              <a:rPr lang="en-US" smtClean="0"/>
              <a:t>1/6/2024</a:t>
            </a:fld>
            <a:endParaRPr lang="en-US"/>
          </a:p>
        </p:txBody>
      </p:sp>
      <p:sp>
        <p:nvSpPr>
          <p:cNvPr id="8" name="Footer Placeholder 7">
            <a:extLst>
              <a:ext uri="{FF2B5EF4-FFF2-40B4-BE49-F238E27FC236}">
                <a16:creationId xmlns:a16="http://schemas.microsoft.com/office/drawing/2014/main" id="{F24AF0DA-68FA-D3FF-52D7-2A5F468516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4C07DC-DE28-A4EE-73ED-071AAB3119AD}"/>
              </a:ext>
            </a:extLst>
          </p:cNvPr>
          <p:cNvSpPr>
            <a:spLocks noGrp="1"/>
          </p:cNvSpPr>
          <p:nvPr>
            <p:ph type="sldNum" sz="quarter" idx="12"/>
          </p:nvPr>
        </p:nvSpPr>
        <p:spPr/>
        <p:txBody>
          <a:bodyPr/>
          <a:lstStyle/>
          <a:p>
            <a:fld id="{CB880267-2337-47A2-8C94-618D23B591BF}" type="slidenum">
              <a:rPr lang="en-US" smtClean="0"/>
              <a:t>‹#›</a:t>
            </a:fld>
            <a:endParaRPr lang="en-US"/>
          </a:p>
        </p:txBody>
      </p:sp>
    </p:spTree>
    <p:extLst>
      <p:ext uri="{BB962C8B-B14F-4D97-AF65-F5344CB8AC3E}">
        <p14:creationId xmlns:p14="http://schemas.microsoft.com/office/powerpoint/2010/main" val="3802667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319D9-4790-30BF-9194-40975EE470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9E835F-A503-842D-77D7-F48C5056671A}"/>
              </a:ext>
            </a:extLst>
          </p:cNvPr>
          <p:cNvSpPr>
            <a:spLocks noGrp="1"/>
          </p:cNvSpPr>
          <p:nvPr>
            <p:ph type="dt" sz="half" idx="10"/>
          </p:nvPr>
        </p:nvSpPr>
        <p:spPr/>
        <p:txBody>
          <a:bodyPr/>
          <a:lstStyle/>
          <a:p>
            <a:fld id="{EDA7CC06-C58E-4929-AA4E-B1CB291E068F}" type="datetimeFigureOut">
              <a:rPr lang="en-US" smtClean="0"/>
              <a:t>1/6/2024</a:t>
            </a:fld>
            <a:endParaRPr lang="en-US"/>
          </a:p>
        </p:txBody>
      </p:sp>
      <p:sp>
        <p:nvSpPr>
          <p:cNvPr id="4" name="Footer Placeholder 3">
            <a:extLst>
              <a:ext uri="{FF2B5EF4-FFF2-40B4-BE49-F238E27FC236}">
                <a16:creationId xmlns:a16="http://schemas.microsoft.com/office/drawing/2014/main" id="{5FF84FFB-111D-D0CA-A79B-92060D7745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2784C2-AFCA-7792-413F-9FB736C1D2B9}"/>
              </a:ext>
            </a:extLst>
          </p:cNvPr>
          <p:cNvSpPr>
            <a:spLocks noGrp="1"/>
          </p:cNvSpPr>
          <p:nvPr>
            <p:ph type="sldNum" sz="quarter" idx="12"/>
          </p:nvPr>
        </p:nvSpPr>
        <p:spPr/>
        <p:txBody>
          <a:bodyPr/>
          <a:lstStyle/>
          <a:p>
            <a:fld id="{CB880267-2337-47A2-8C94-618D23B591BF}" type="slidenum">
              <a:rPr lang="en-US" smtClean="0"/>
              <a:t>‹#›</a:t>
            </a:fld>
            <a:endParaRPr lang="en-US"/>
          </a:p>
        </p:txBody>
      </p:sp>
    </p:spTree>
    <p:extLst>
      <p:ext uri="{BB962C8B-B14F-4D97-AF65-F5344CB8AC3E}">
        <p14:creationId xmlns:p14="http://schemas.microsoft.com/office/powerpoint/2010/main" val="3972939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F5A8EC-D6D0-872E-9597-5F3CCA358928}"/>
              </a:ext>
            </a:extLst>
          </p:cNvPr>
          <p:cNvSpPr>
            <a:spLocks noGrp="1"/>
          </p:cNvSpPr>
          <p:nvPr>
            <p:ph type="dt" sz="half" idx="10"/>
          </p:nvPr>
        </p:nvSpPr>
        <p:spPr/>
        <p:txBody>
          <a:bodyPr/>
          <a:lstStyle/>
          <a:p>
            <a:fld id="{EDA7CC06-C58E-4929-AA4E-B1CB291E068F}" type="datetimeFigureOut">
              <a:rPr lang="en-US" smtClean="0"/>
              <a:t>1/6/2024</a:t>
            </a:fld>
            <a:endParaRPr lang="en-US"/>
          </a:p>
        </p:txBody>
      </p:sp>
      <p:sp>
        <p:nvSpPr>
          <p:cNvPr id="3" name="Footer Placeholder 2">
            <a:extLst>
              <a:ext uri="{FF2B5EF4-FFF2-40B4-BE49-F238E27FC236}">
                <a16:creationId xmlns:a16="http://schemas.microsoft.com/office/drawing/2014/main" id="{AE5771B6-8B0D-F7A4-E587-62FD840BC9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698BA8-5001-5D13-A916-F99A27BB83A7}"/>
              </a:ext>
            </a:extLst>
          </p:cNvPr>
          <p:cNvSpPr>
            <a:spLocks noGrp="1"/>
          </p:cNvSpPr>
          <p:nvPr>
            <p:ph type="sldNum" sz="quarter" idx="12"/>
          </p:nvPr>
        </p:nvSpPr>
        <p:spPr/>
        <p:txBody>
          <a:bodyPr/>
          <a:lstStyle/>
          <a:p>
            <a:fld id="{CB880267-2337-47A2-8C94-618D23B591BF}" type="slidenum">
              <a:rPr lang="en-US" smtClean="0"/>
              <a:t>‹#›</a:t>
            </a:fld>
            <a:endParaRPr lang="en-US"/>
          </a:p>
        </p:txBody>
      </p:sp>
    </p:spTree>
    <p:extLst>
      <p:ext uri="{BB962C8B-B14F-4D97-AF65-F5344CB8AC3E}">
        <p14:creationId xmlns:p14="http://schemas.microsoft.com/office/powerpoint/2010/main" val="3948210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019E1-8396-D475-37DA-73383ECD43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E5D603-4564-14A3-BCA4-CB008A61B7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BBBD83-DBA8-9A51-53B4-59FDDAF77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FFF291-7E28-E825-C56F-773F605F0F43}"/>
              </a:ext>
            </a:extLst>
          </p:cNvPr>
          <p:cNvSpPr>
            <a:spLocks noGrp="1"/>
          </p:cNvSpPr>
          <p:nvPr>
            <p:ph type="dt" sz="half" idx="10"/>
          </p:nvPr>
        </p:nvSpPr>
        <p:spPr/>
        <p:txBody>
          <a:bodyPr/>
          <a:lstStyle/>
          <a:p>
            <a:fld id="{EDA7CC06-C58E-4929-AA4E-B1CB291E068F}" type="datetimeFigureOut">
              <a:rPr lang="en-US" smtClean="0"/>
              <a:t>1/6/2024</a:t>
            </a:fld>
            <a:endParaRPr lang="en-US"/>
          </a:p>
        </p:txBody>
      </p:sp>
      <p:sp>
        <p:nvSpPr>
          <p:cNvPr id="6" name="Footer Placeholder 5">
            <a:extLst>
              <a:ext uri="{FF2B5EF4-FFF2-40B4-BE49-F238E27FC236}">
                <a16:creationId xmlns:a16="http://schemas.microsoft.com/office/drawing/2014/main" id="{1D586274-EE62-AD93-4CFE-E53A2634E4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60322D-8958-594C-302F-11FC69AA4C55}"/>
              </a:ext>
            </a:extLst>
          </p:cNvPr>
          <p:cNvSpPr>
            <a:spLocks noGrp="1"/>
          </p:cNvSpPr>
          <p:nvPr>
            <p:ph type="sldNum" sz="quarter" idx="12"/>
          </p:nvPr>
        </p:nvSpPr>
        <p:spPr/>
        <p:txBody>
          <a:bodyPr/>
          <a:lstStyle/>
          <a:p>
            <a:fld id="{CB880267-2337-47A2-8C94-618D23B591BF}" type="slidenum">
              <a:rPr lang="en-US" smtClean="0"/>
              <a:t>‹#›</a:t>
            </a:fld>
            <a:endParaRPr lang="en-US"/>
          </a:p>
        </p:txBody>
      </p:sp>
    </p:spTree>
    <p:extLst>
      <p:ext uri="{BB962C8B-B14F-4D97-AF65-F5344CB8AC3E}">
        <p14:creationId xmlns:p14="http://schemas.microsoft.com/office/powerpoint/2010/main" val="3424939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1E26-1A36-DF35-1D50-801E821B9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B90CB3-35F1-22BB-54FE-E17C2D5601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B1379E-A44F-B118-1141-5E4F22D33E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A38EAA-6CD1-F851-A09B-B05F00EBFB20}"/>
              </a:ext>
            </a:extLst>
          </p:cNvPr>
          <p:cNvSpPr>
            <a:spLocks noGrp="1"/>
          </p:cNvSpPr>
          <p:nvPr>
            <p:ph type="dt" sz="half" idx="10"/>
          </p:nvPr>
        </p:nvSpPr>
        <p:spPr/>
        <p:txBody>
          <a:bodyPr/>
          <a:lstStyle/>
          <a:p>
            <a:fld id="{EDA7CC06-C58E-4929-AA4E-B1CB291E068F}" type="datetimeFigureOut">
              <a:rPr lang="en-US" smtClean="0"/>
              <a:t>1/6/2024</a:t>
            </a:fld>
            <a:endParaRPr lang="en-US"/>
          </a:p>
        </p:txBody>
      </p:sp>
      <p:sp>
        <p:nvSpPr>
          <p:cNvPr id="6" name="Footer Placeholder 5">
            <a:extLst>
              <a:ext uri="{FF2B5EF4-FFF2-40B4-BE49-F238E27FC236}">
                <a16:creationId xmlns:a16="http://schemas.microsoft.com/office/drawing/2014/main" id="{DEE4AE8D-6CC2-5C98-F211-0BCF6927D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6F0947-425D-506D-30DC-49C79456CB8F}"/>
              </a:ext>
            </a:extLst>
          </p:cNvPr>
          <p:cNvSpPr>
            <a:spLocks noGrp="1"/>
          </p:cNvSpPr>
          <p:nvPr>
            <p:ph type="sldNum" sz="quarter" idx="12"/>
          </p:nvPr>
        </p:nvSpPr>
        <p:spPr/>
        <p:txBody>
          <a:bodyPr/>
          <a:lstStyle/>
          <a:p>
            <a:fld id="{CB880267-2337-47A2-8C94-618D23B591BF}" type="slidenum">
              <a:rPr lang="en-US" smtClean="0"/>
              <a:t>‹#›</a:t>
            </a:fld>
            <a:endParaRPr lang="en-US"/>
          </a:p>
        </p:txBody>
      </p:sp>
    </p:spTree>
    <p:extLst>
      <p:ext uri="{BB962C8B-B14F-4D97-AF65-F5344CB8AC3E}">
        <p14:creationId xmlns:p14="http://schemas.microsoft.com/office/powerpoint/2010/main" val="3643406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857559-48E1-EF39-12CD-95F6732792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7B2768-F61D-ABB6-A0F2-64106DF7F9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CB6BA5-4E03-9698-BFB2-A09679E019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A7CC06-C58E-4929-AA4E-B1CB291E068F}" type="datetimeFigureOut">
              <a:rPr lang="en-US" smtClean="0"/>
              <a:t>1/6/2024</a:t>
            </a:fld>
            <a:endParaRPr lang="en-US"/>
          </a:p>
        </p:txBody>
      </p:sp>
      <p:sp>
        <p:nvSpPr>
          <p:cNvPr id="5" name="Footer Placeholder 4">
            <a:extLst>
              <a:ext uri="{FF2B5EF4-FFF2-40B4-BE49-F238E27FC236}">
                <a16:creationId xmlns:a16="http://schemas.microsoft.com/office/drawing/2014/main" id="{64F64478-91B8-76F5-CD43-0972CFFB21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340E05-9E97-213F-16AD-549FBE06A2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880267-2337-47A2-8C94-618D23B591BF}" type="slidenum">
              <a:rPr lang="en-US" smtClean="0"/>
              <a:t>‹#›</a:t>
            </a:fld>
            <a:endParaRPr lang="en-US"/>
          </a:p>
        </p:txBody>
      </p:sp>
    </p:spTree>
    <p:extLst>
      <p:ext uri="{BB962C8B-B14F-4D97-AF65-F5344CB8AC3E}">
        <p14:creationId xmlns:p14="http://schemas.microsoft.com/office/powerpoint/2010/main" val="2175523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1.emf"/><Relationship Id="rId4" Type="http://schemas.openxmlformats.org/officeDocument/2006/relationships/oleObject" Target="../embeddings/oleObject1.bin"/></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F61CB4-EFD8-4FB2-AC1D-5731103B64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215105853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itle 2">
            <a:extLst>
              <a:ext uri="{FF2B5EF4-FFF2-40B4-BE49-F238E27FC236}">
                <a16:creationId xmlns:a16="http://schemas.microsoft.com/office/drawing/2014/main" id="{41A48CCE-CA9C-9AEB-A885-B4B1BC7924FC}"/>
              </a:ext>
            </a:extLst>
          </p:cNvPr>
          <p:cNvSpPr>
            <a:spLocks noGrp="1"/>
          </p:cNvSpPr>
          <p:nvPr>
            <p:ph type="title"/>
          </p:nvPr>
        </p:nvSpPr>
        <p:spPr>
          <a:xfrm>
            <a:off x="443883" y="710749"/>
            <a:ext cx="10989816" cy="663280"/>
          </a:xfrm>
        </p:spPr>
        <p:txBody>
          <a:bodyPr>
            <a:normAutofit/>
          </a:bodyPr>
          <a:lstStyle/>
          <a:p>
            <a:r>
              <a:rPr lang="en-IN" sz="3600" dirty="0">
                <a:latin typeface="Algerian" panose="04020705040A02060702" pitchFamily="82" charset="0"/>
              </a:rPr>
              <a:t>INDEPENDENT FEATURES DETAILS: -</a:t>
            </a:r>
          </a:p>
        </p:txBody>
      </p:sp>
      <p:sp>
        <p:nvSpPr>
          <p:cNvPr id="4" name="Content Placeholder 3">
            <a:extLst>
              <a:ext uri="{FF2B5EF4-FFF2-40B4-BE49-F238E27FC236}">
                <a16:creationId xmlns:a16="http://schemas.microsoft.com/office/drawing/2014/main" id="{FE33F142-DE30-EDCA-4FB6-6AD37D16CCA4}"/>
              </a:ext>
            </a:extLst>
          </p:cNvPr>
          <p:cNvSpPr>
            <a:spLocks noGrp="1"/>
          </p:cNvSpPr>
          <p:nvPr>
            <p:ph idx="1"/>
          </p:nvPr>
        </p:nvSpPr>
        <p:spPr>
          <a:xfrm>
            <a:off x="443883" y="1438182"/>
            <a:ext cx="11485729" cy="4820575"/>
          </a:xfrm>
        </p:spPr>
        <p:txBody>
          <a:bodyPr>
            <a:normAutofit lnSpcReduction="10000"/>
          </a:bodyPr>
          <a:lstStyle/>
          <a:p>
            <a:pPr marL="0" indent="0">
              <a:spcBef>
                <a:spcPts val="600"/>
              </a:spcBef>
              <a:buNone/>
            </a:pPr>
            <a:r>
              <a:rPr lang="en-IN" dirty="0"/>
              <a:t>There are 21 features in my dataset as shown below: -</a:t>
            </a:r>
          </a:p>
          <a:p>
            <a:pPr marL="0" indent="0">
              <a:spcBef>
                <a:spcPts val="600"/>
              </a:spcBef>
              <a:buNone/>
            </a:pPr>
            <a:endParaRPr lang="en-IN" dirty="0"/>
          </a:p>
          <a:p>
            <a:pPr algn="l">
              <a:spcBef>
                <a:spcPts val="600"/>
              </a:spcBef>
              <a:buFont typeface="Wingdings" panose="05000000000000000000" pitchFamily="2" charset="2"/>
              <a:buChar char="Ø"/>
            </a:pPr>
            <a:r>
              <a:rPr lang="en-IN" b="1" i="0" dirty="0">
                <a:effectLst/>
                <a:latin typeface="Inter"/>
              </a:rPr>
              <a:t> baseline</a:t>
            </a:r>
            <a:r>
              <a:rPr lang="en-IN" b="0" i="0" dirty="0">
                <a:effectLst/>
                <a:latin typeface="Inter"/>
              </a:rPr>
              <a:t> value F</a:t>
            </a:r>
            <a:r>
              <a:rPr lang="en-US" b="0" i="0" dirty="0">
                <a:effectLst/>
                <a:latin typeface="Inter"/>
              </a:rPr>
              <a:t>HR baseline (beats per minute)</a:t>
            </a:r>
          </a:p>
          <a:p>
            <a:pPr algn="l">
              <a:spcBef>
                <a:spcPts val="600"/>
              </a:spcBef>
              <a:buFont typeface="Wingdings" panose="05000000000000000000" pitchFamily="2" charset="2"/>
              <a:buChar char="Ø"/>
            </a:pPr>
            <a:r>
              <a:rPr lang="en-US" b="1" i="0" dirty="0">
                <a:effectLst/>
                <a:latin typeface="Inter"/>
              </a:rPr>
              <a:t> accelerations</a:t>
            </a:r>
            <a:r>
              <a:rPr lang="en-US" b="0" i="0" dirty="0">
                <a:effectLst/>
                <a:latin typeface="Inter"/>
              </a:rPr>
              <a:t> Number of accelerations per second</a:t>
            </a:r>
          </a:p>
          <a:p>
            <a:pPr algn="l">
              <a:spcBef>
                <a:spcPts val="600"/>
              </a:spcBef>
              <a:buFont typeface="Wingdings" panose="05000000000000000000" pitchFamily="2" charset="2"/>
              <a:buChar char="Ø"/>
            </a:pPr>
            <a:r>
              <a:rPr lang="en-US" b="1" i="0" dirty="0">
                <a:effectLst/>
                <a:latin typeface="Inter"/>
              </a:rPr>
              <a:t> fetal_movement</a:t>
            </a:r>
            <a:r>
              <a:rPr lang="en-US" b="0" i="0" dirty="0">
                <a:effectLst/>
                <a:latin typeface="Inter"/>
              </a:rPr>
              <a:t> Number of fetal movements per second</a:t>
            </a:r>
          </a:p>
          <a:p>
            <a:pPr algn="l">
              <a:spcBef>
                <a:spcPts val="600"/>
              </a:spcBef>
              <a:buFont typeface="Wingdings" panose="05000000000000000000" pitchFamily="2" charset="2"/>
              <a:buChar char="Ø"/>
            </a:pPr>
            <a:r>
              <a:rPr lang="en-US" b="1" i="0" dirty="0">
                <a:effectLst/>
                <a:latin typeface="Inter"/>
              </a:rPr>
              <a:t> uterine_contractions</a:t>
            </a:r>
            <a:r>
              <a:rPr lang="en-US" b="0" i="0" dirty="0">
                <a:effectLst/>
                <a:latin typeface="Inter"/>
              </a:rPr>
              <a:t> Number of uterine contractions per second</a:t>
            </a:r>
          </a:p>
          <a:p>
            <a:pPr algn="l">
              <a:spcBef>
                <a:spcPts val="600"/>
              </a:spcBef>
              <a:buFont typeface="Wingdings" panose="05000000000000000000" pitchFamily="2" charset="2"/>
              <a:buChar char="Ø"/>
            </a:pPr>
            <a:r>
              <a:rPr lang="en-US" b="1" i="0" dirty="0">
                <a:effectLst/>
                <a:latin typeface="Inter"/>
              </a:rPr>
              <a:t> light_decelerations</a:t>
            </a:r>
            <a:r>
              <a:rPr lang="en-US" b="0" i="0" dirty="0">
                <a:effectLst/>
                <a:latin typeface="Inter"/>
              </a:rPr>
              <a:t> Number of light decelerations per second</a:t>
            </a:r>
          </a:p>
          <a:p>
            <a:pPr algn="l">
              <a:spcBef>
                <a:spcPts val="600"/>
              </a:spcBef>
              <a:buFont typeface="Wingdings" panose="05000000000000000000" pitchFamily="2" charset="2"/>
              <a:buChar char="Ø"/>
            </a:pPr>
            <a:r>
              <a:rPr lang="en-US" b="1" i="0" dirty="0">
                <a:effectLst/>
                <a:latin typeface="Inter"/>
              </a:rPr>
              <a:t> severe_decelerations</a:t>
            </a:r>
            <a:r>
              <a:rPr lang="en-US" b="0" i="0" dirty="0">
                <a:effectLst/>
                <a:latin typeface="Inter"/>
              </a:rPr>
              <a:t> Number of severe decelerations per second</a:t>
            </a:r>
          </a:p>
          <a:p>
            <a:pPr algn="l">
              <a:spcBef>
                <a:spcPts val="600"/>
              </a:spcBef>
              <a:buFont typeface="Wingdings" panose="05000000000000000000" pitchFamily="2" charset="2"/>
              <a:buChar char="Ø"/>
            </a:pPr>
            <a:r>
              <a:rPr lang="en-US" b="1" i="0" dirty="0">
                <a:effectLst/>
                <a:latin typeface="Inter"/>
              </a:rPr>
              <a:t> prolongued_decelerations</a:t>
            </a:r>
            <a:r>
              <a:rPr lang="en-US" b="0" i="0" dirty="0">
                <a:effectLst/>
                <a:latin typeface="Inter"/>
              </a:rPr>
              <a:t> Number of prolonged decelerations per second</a:t>
            </a:r>
          </a:p>
          <a:p>
            <a:pPr algn="l">
              <a:spcBef>
                <a:spcPts val="600"/>
              </a:spcBef>
              <a:buFont typeface="Wingdings" panose="05000000000000000000" pitchFamily="2" charset="2"/>
              <a:buChar char="Ø"/>
            </a:pPr>
            <a:r>
              <a:rPr lang="en-US" b="1" i="0" dirty="0">
                <a:effectLst/>
                <a:latin typeface="Inter"/>
              </a:rPr>
              <a:t> abnormal_short_term_variability</a:t>
            </a:r>
            <a:r>
              <a:rPr lang="en-US" b="0" i="0" dirty="0">
                <a:effectLst/>
                <a:latin typeface="Inter"/>
              </a:rPr>
              <a:t> Percentage of time with abnormal short-term variability</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38716274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56"/>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6" name="TextBox 5">
            <a:extLst>
              <a:ext uri="{FF2B5EF4-FFF2-40B4-BE49-F238E27FC236}">
                <a16:creationId xmlns:a16="http://schemas.microsoft.com/office/drawing/2014/main" id="{FA5B6625-775A-33F4-09D8-D17DA545A4E6}"/>
              </a:ext>
            </a:extLst>
          </p:cNvPr>
          <p:cNvSpPr txBox="1"/>
          <p:nvPr/>
        </p:nvSpPr>
        <p:spPr>
          <a:xfrm>
            <a:off x="262388" y="346229"/>
            <a:ext cx="11667224" cy="6386364"/>
          </a:xfrm>
          <a:prstGeom prst="rect">
            <a:avLst/>
          </a:prstGeom>
          <a:noFill/>
        </p:spPr>
        <p:txBody>
          <a:bodyPr wrap="square" rtlCol="0">
            <a:spAutoFit/>
          </a:bodyPr>
          <a:lstStyle/>
          <a:p>
            <a:pPr marL="285750" indent="-285750" algn="l">
              <a:spcBef>
                <a:spcPts val="600"/>
              </a:spcBef>
              <a:buFont typeface="Wingdings" panose="05000000000000000000" pitchFamily="2" charset="2"/>
              <a:buChar char="Ø"/>
            </a:pPr>
            <a:r>
              <a:rPr lang="en-US" sz="2800" b="1" i="0" dirty="0">
                <a:effectLst/>
                <a:latin typeface="Inter"/>
              </a:rPr>
              <a:t>mean_value_of_short_term_variability</a:t>
            </a:r>
            <a:r>
              <a:rPr lang="en-US" sz="2800" b="0" i="0" dirty="0">
                <a:effectLst/>
                <a:latin typeface="Inter"/>
              </a:rPr>
              <a:t> Average value of short-term variability</a:t>
            </a:r>
          </a:p>
          <a:p>
            <a:pPr marL="285750" indent="-285750" algn="l">
              <a:spcBef>
                <a:spcPts val="600"/>
              </a:spcBef>
              <a:buFont typeface="Wingdings" panose="05000000000000000000" pitchFamily="2" charset="2"/>
              <a:buChar char="Ø"/>
            </a:pPr>
            <a:r>
              <a:rPr lang="en-US" sz="2800" b="1" i="0" dirty="0">
                <a:effectLst/>
                <a:latin typeface="Inter"/>
              </a:rPr>
              <a:t> percentage_of_time_with_abnormal_long_term_variability</a:t>
            </a:r>
            <a:r>
              <a:rPr lang="en-US" sz="2800" b="0" i="0" dirty="0">
                <a:effectLst/>
                <a:latin typeface="Inter"/>
              </a:rPr>
              <a:t> Percentage of time with abnormal long term variability</a:t>
            </a:r>
          </a:p>
          <a:p>
            <a:pPr marL="285750" indent="-285750" algn="l">
              <a:spcBef>
                <a:spcPts val="600"/>
              </a:spcBef>
              <a:buFont typeface="Wingdings" panose="05000000000000000000" pitchFamily="2" charset="2"/>
              <a:buChar char="Ø"/>
            </a:pPr>
            <a:r>
              <a:rPr lang="en-US" sz="2800" b="1" i="0" dirty="0">
                <a:effectLst/>
                <a:latin typeface="Inter"/>
              </a:rPr>
              <a:t> mean_value_of_long_term_variability</a:t>
            </a:r>
            <a:r>
              <a:rPr lang="en-US" sz="2800" b="0" i="0" dirty="0">
                <a:effectLst/>
                <a:latin typeface="Inter"/>
              </a:rPr>
              <a:t> Average value of long-term variability</a:t>
            </a:r>
          </a:p>
          <a:p>
            <a:pPr marL="285750" indent="-285750" algn="l">
              <a:spcBef>
                <a:spcPts val="600"/>
              </a:spcBef>
              <a:buFont typeface="Wingdings" panose="05000000000000000000" pitchFamily="2" charset="2"/>
              <a:buChar char="Ø"/>
            </a:pPr>
            <a:r>
              <a:rPr lang="en-US" sz="2800" b="1" dirty="0">
                <a:latin typeface="Inter"/>
              </a:rPr>
              <a:t> </a:t>
            </a:r>
            <a:r>
              <a:rPr lang="en-US" sz="2800" b="1" i="0" dirty="0">
                <a:effectLst/>
                <a:latin typeface="Inter"/>
              </a:rPr>
              <a:t>histogram_width</a:t>
            </a:r>
            <a:r>
              <a:rPr lang="en-US" sz="2800" b="0" i="0" dirty="0">
                <a:effectLst/>
                <a:latin typeface="Inter"/>
              </a:rPr>
              <a:t> Width of the FHR histogram.</a:t>
            </a:r>
          </a:p>
          <a:p>
            <a:pPr marL="285750" indent="-285750" algn="l">
              <a:spcBef>
                <a:spcPts val="600"/>
              </a:spcBef>
              <a:buFont typeface="Wingdings" panose="05000000000000000000" pitchFamily="2" charset="2"/>
              <a:buChar char="Ø"/>
            </a:pPr>
            <a:r>
              <a:rPr lang="en-US" sz="2800" b="1" dirty="0">
                <a:latin typeface="Inter"/>
              </a:rPr>
              <a:t> </a:t>
            </a:r>
            <a:r>
              <a:rPr lang="en-US" sz="2800" b="1" i="0" dirty="0">
                <a:effectLst/>
                <a:latin typeface="Inter"/>
              </a:rPr>
              <a:t>histogram_min</a:t>
            </a:r>
            <a:r>
              <a:rPr lang="en-US" sz="2800" b="0" i="0" dirty="0">
                <a:effectLst/>
                <a:latin typeface="Inter"/>
              </a:rPr>
              <a:t> Minimum (low frequency) of the FHR histogram</a:t>
            </a:r>
          </a:p>
          <a:p>
            <a:pPr marL="285750" indent="-285750" algn="l">
              <a:spcBef>
                <a:spcPts val="600"/>
              </a:spcBef>
              <a:buFont typeface="Wingdings" panose="05000000000000000000" pitchFamily="2" charset="2"/>
              <a:buChar char="Ø"/>
            </a:pPr>
            <a:r>
              <a:rPr lang="en-US" sz="2800" b="1" dirty="0">
                <a:latin typeface="Inter"/>
              </a:rPr>
              <a:t> </a:t>
            </a:r>
            <a:r>
              <a:rPr lang="en-US" sz="2800" b="1" i="0" dirty="0">
                <a:effectLst/>
                <a:latin typeface="Inter"/>
              </a:rPr>
              <a:t>histogram_max</a:t>
            </a:r>
            <a:r>
              <a:rPr lang="en-US" sz="2800" b="0" i="0" dirty="0">
                <a:effectLst/>
                <a:latin typeface="Inter"/>
              </a:rPr>
              <a:t> Maximum (high frequency) of the FHR histogram</a:t>
            </a:r>
          </a:p>
          <a:p>
            <a:pPr marL="285750" indent="-285750" algn="l">
              <a:spcBef>
                <a:spcPts val="600"/>
              </a:spcBef>
              <a:buFont typeface="Wingdings" panose="05000000000000000000" pitchFamily="2" charset="2"/>
              <a:buChar char="Ø"/>
            </a:pPr>
            <a:r>
              <a:rPr lang="en-US" sz="2800" b="1" dirty="0">
                <a:latin typeface="Inter"/>
              </a:rPr>
              <a:t> </a:t>
            </a:r>
            <a:r>
              <a:rPr lang="en-US" sz="2800" b="1" i="0" dirty="0">
                <a:effectLst/>
                <a:latin typeface="Inter"/>
              </a:rPr>
              <a:t>histogram_number_of_peaks</a:t>
            </a:r>
            <a:r>
              <a:rPr lang="en-US" sz="2800" b="0" i="0" dirty="0">
                <a:effectLst/>
                <a:latin typeface="Inter"/>
              </a:rPr>
              <a:t> Number of histogram peaks</a:t>
            </a:r>
          </a:p>
          <a:p>
            <a:pPr marL="285750" indent="-285750" algn="l">
              <a:spcBef>
                <a:spcPts val="600"/>
              </a:spcBef>
              <a:buFont typeface="Wingdings" panose="05000000000000000000" pitchFamily="2" charset="2"/>
              <a:buChar char="Ø"/>
            </a:pPr>
            <a:r>
              <a:rPr lang="en-US" sz="2800" b="1" dirty="0">
                <a:latin typeface="Inter"/>
              </a:rPr>
              <a:t> </a:t>
            </a:r>
            <a:r>
              <a:rPr lang="en-US" sz="2800" b="1" i="0" dirty="0">
                <a:effectLst/>
                <a:latin typeface="Inter"/>
              </a:rPr>
              <a:t>histogram_number_of_zeroes</a:t>
            </a:r>
            <a:r>
              <a:rPr lang="en-US" sz="2800" b="0" i="0" dirty="0">
                <a:effectLst/>
                <a:latin typeface="Inter"/>
              </a:rPr>
              <a:t> Number of zeros of the histogram</a:t>
            </a:r>
          </a:p>
          <a:p>
            <a:pPr marL="285750" indent="-285750" algn="l">
              <a:spcBef>
                <a:spcPts val="600"/>
              </a:spcBef>
              <a:buFont typeface="Wingdings" panose="05000000000000000000" pitchFamily="2" charset="2"/>
              <a:buChar char="Ø"/>
            </a:pPr>
            <a:r>
              <a:rPr lang="en-US" sz="2800" dirty="0">
                <a:latin typeface="Inter"/>
              </a:rPr>
              <a:t> </a:t>
            </a:r>
            <a:r>
              <a:rPr lang="en-US" sz="2800" b="1" i="0" dirty="0">
                <a:effectLst/>
                <a:latin typeface="Inter"/>
              </a:rPr>
              <a:t>histogram_mode</a:t>
            </a:r>
            <a:r>
              <a:rPr lang="en-US" sz="2800" b="0" i="0" dirty="0">
                <a:effectLst/>
                <a:latin typeface="Inter"/>
              </a:rPr>
              <a:t> Fashion of the histogram</a:t>
            </a:r>
          </a:p>
          <a:p>
            <a:pPr marL="285750" indent="-285750" algn="l">
              <a:spcBef>
                <a:spcPts val="600"/>
              </a:spcBef>
              <a:buFont typeface="Wingdings" panose="05000000000000000000" pitchFamily="2" charset="2"/>
              <a:buChar char="Ø"/>
            </a:pPr>
            <a:r>
              <a:rPr lang="en-US" sz="2800" b="1" dirty="0">
                <a:latin typeface="Inter"/>
              </a:rPr>
              <a:t> </a:t>
            </a:r>
            <a:r>
              <a:rPr lang="en-US" sz="2800" b="1" i="0" dirty="0">
                <a:effectLst/>
                <a:latin typeface="Inter"/>
              </a:rPr>
              <a:t>histogram_mean</a:t>
            </a:r>
            <a:r>
              <a:rPr lang="en-US" sz="2800" b="0" i="0" dirty="0">
                <a:effectLst/>
                <a:latin typeface="Inter"/>
              </a:rPr>
              <a:t> Mean of the histogram</a:t>
            </a:r>
            <a:endParaRPr lang="en-IN" dirty="0"/>
          </a:p>
        </p:txBody>
      </p:sp>
    </p:spTree>
    <p:extLst>
      <p:ext uri="{BB962C8B-B14F-4D97-AF65-F5344CB8AC3E}">
        <p14:creationId xmlns:p14="http://schemas.microsoft.com/office/powerpoint/2010/main" val="34421022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12" name="TextBox 11">
            <a:extLst>
              <a:ext uri="{FF2B5EF4-FFF2-40B4-BE49-F238E27FC236}">
                <a16:creationId xmlns:a16="http://schemas.microsoft.com/office/drawing/2014/main" id="{8A922533-AF2B-FAEE-4C16-90F636A12529}"/>
              </a:ext>
            </a:extLst>
          </p:cNvPr>
          <p:cNvSpPr txBox="1"/>
          <p:nvPr/>
        </p:nvSpPr>
        <p:spPr>
          <a:xfrm>
            <a:off x="301841" y="568171"/>
            <a:ext cx="9978501" cy="6093976"/>
          </a:xfrm>
          <a:prstGeom prst="rect">
            <a:avLst/>
          </a:prstGeom>
          <a:noFill/>
        </p:spPr>
        <p:txBody>
          <a:bodyPr wrap="square" rtlCol="0">
            <a:spAutoFit/>
          </a:bodyPr>
          <a:lstStyle/>
          <a:p>
            <a:pPr marL="285750" indent="-285750" algn="l">
              <a:buFont typeface="Wingdings" panose="05000000000000000000" pitchFamily="2" charset="2"/>
              <a:buChar char="Ø"/>
            </a:pPr>
            <a:r>
              <a:rPr lang="en-US" sz="2800" b="1" i="0" dirty="0">
                <a:effectLst/>
                <a:latin typeface="Inter"/>
              </a:rPr>
              <a:t> histogram_median</a:t>
            </a:r>
            <a:r>
              <a:rPr lang="en-US" sz="2800" b="0" i="0" dirty="0">
                <a:effectLst/>
                <a:latin typeface="Inter"/>
              </a:rPr>
              <a:t> Median of the histogram</a:t>
            </a:r>
          </a:p>
          <a:p>
            <a:pPr marL="285750" indent="-285750" algn="l">
              <a:buFont typeface="Wingdings" panose="05000000000000000000" pitchFamily="2" charset="2"/>
              <a:buChar char="Ø"/>
            </a:pPr>
            <a:r>
              <a:rPr lang="en-US" sz="2800" b="1" i="0" dirty="0">
                <a:effectLst/>
                <a:latin typeface="Inter"/>
              </a:rPr>
              <a:t> histogram_variance</a:t>
            </a:r>
            <a:r>
              <a:rPr lang="en-US" sz="2800" b="0" i="0" dirty="0">
                <a:effectLst/>
                <a:latin typeface="Inter"/>
              </a:rPr>
              <a:t> Variance of the histogram</a:t>
            </a:r>
          </a:p>
          <a:p>
            <a:pPr marL="285750" indent="-285750" algn="l">
              <a:buFont typeface="Wingdings" panose="05000000000000000000" pitchFamily="2" charset="2"/>
              <a:buChar char="Ø"/>
            </a:pPr>
            <a:r>
              <a:rPr lang="en-US" sz="2800" b="1" i="0" dirty="0">
                <a:effectLst/>
                <a:latin typeface="Inter"/>
              </a:rPr>
              <a:t> histogram_tendency</a:t>
            </a:r>
            <a:r>
              <a:rPr lang="en-US" sz="2800" b="0" i="0" dirty="0">
                <a:effectLst/>
                <a:latin typeface="Inter"/>
              </a:rPr>
              <a:t> Tendency of the histogram</a:t>
            </a:r>
          </a:p>
          <a:p>
            <a:pPr algn="l"/>
            <a:endParaRPr lang="en-US" sz="2800" b="1" i="0" dirty="0">
              <a:effectLst/>
              <a:latin typeface="Inter"/>
            </a:endParaRPr>
          </a:p>
          <a:p>
            <a:pPr algn="l"/>
            <a:endParaRPr lang="en-US" sz="2800" b="1" dirty="0">
              <a:latin typeface="Inter"/>
            </a:endParaRPr>
          </a:p>
          <a:p>
            <a:pPr algn="ctr"/>
            <a:r>
              <a:rPr lang="en-US" sz="3600" i="0" dirty="0">
                <a:effectLst/>
                <a:latin typeface="Algerian" panose="04020705040A02060702" pitchFamily="82" charset="0"/>
              </a:rPr>
              <a:t>TARGET FEATURE/DEPENDENT FEATURE</a:t>
            </a:r>
          </a:p>
          <a:p>
            <a:pPr algn="l"/>
            <a:endParaRPr lang="en-US" sz="2800" b="1" dirty="0">
              <a:latin typeface="Inter"/>
            </a:endParaRPr>
          </a:p>
          <a:p>
            <a:pPr marL="457200" indent="-457200" algn="l">
              <a:buFont typeface="Wingdings" panose="05000000000000000000" pitchFamily="2" charset="2"/>
              <a:buChar char="Ø"/>
            </a:pPr>
            <a:r>
              <a:rPr lang="en-US" sz="2800" b="1" i="0" dirty="0">
                <a:effectLst/>
                <a:latin typeface="Inter"/>
              </a:rPr>
              <a:t>fetal_health</a:t>
            </a:r>
            <a:r>
              <a:rPr lang="en-US" sz="2800" b="0" i="0" dirty="0">
                <a:effectLst/>
                <a:latin typeface="Inter"/>
              </a:rPr>
              <a:t> </a:t>
            </a:r>
          </a:p>
          <a:p>
            <a:pPr algn="l"/>
            <a:r>
              <a:rPr lang="en-US" sz="2800" b="0" i="0" dirty="0">
                <a:effectLst/>
                <a:latin typeface="Inter"/>
              </a:rPr>
              <a:t>     Marked as </a:t>
            </a:r>
          </a:p>
          <a:p>
            <a:pPr algn="l"/>
            <a:endParaRPr lang="en-US" sz="2800" b="0" i="0" dirty="0">
              <a:effectLst/>
              <a:latin typeface="Inter"/>
            </a:endParaRPr>
          </a:p>
          <a:p>
            <a:pPr algn="l"/>
            <a:r>
              <a:rPr lang="en-US" sz="2800" b="0" i="0" dirty="0">
                <a:effectLst/>
                <a:latin typeface="Inter"/>
              </a:rPr>
              <a:t>       1 (Normal)</a:t>
            </a:r>
          </a:p>
          <a:p>
            <a:pPr algn="l"/>
            <a:r>
              <a:rPr lang="en-US" sz="2800" b="0" i="0" dirty="0">
                <a:effectLst/>
                <a:latin typeface="Inter"/>
              </a:rPr>
              <a:t>       2 (Suspicious) </a:t>
            </a:r>
          </a:p>
          <a:p>
            <a:pPr algn="l"/>
            <a:r>
              <a:rPr lang="en-US" sz="2800" b="0" i="0" dirty="0">
                <a:effectLst/>
                <a:latin typeface="Inter"/>
              </a:rPr>
              <a:t>       3 (Pathological)</a:t>
            </a:r>
          </a:p>
          <a:p>
            <a:pPr marL="285750" indent="-285750">
              <a:buFont typeface="Wingdings" panose="05000000000000000000" pitchFamily="2" charset="2"/>
              <a:buChar char="Ø"/>
            </a:pPr>
            <a:endParaRPr lang="en-IN" dirty="0"/>
          </a:p>
        </p:txBody>
      </p:sp>
      <p:pic>
        <p:nvPicPr>
          <p:cNvPr id="6" name="Picture 5">
            <a:extLst>
              <a:ext uri="{FF2B5EF4-FFF2-40B4-BE49-F238E27FC236}">
                <a16:creationId xmlns:a16="http://schemas.microsoft.com/office/drawing/2014/main" id="{881D8785-84A7-954B-877B-A9375F447AD9}"/>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6813728" y="3767208"/>
            <a:ext cx="2356230" cy="2352111"/>
          </a:xfrm>
          <a:prstGeom prst="snip2DiagRect">
            <a:avLst/>
          </a:prstGeom>
          <a:solidFill>
            <a:srgbClr val="FFFFFF">
              <a:shade val="85000"/>
            </a:srgbClr>
          </a:solidFill>
          <a:ln w="88900" cap="sq">
            <a:noFill/>
            <a:miter lim="800000"/>
          </a:ln>
          <a:effectLst/>
          <a:scene3d>
            <a:camera prst="orthographicFront"/>
            <a:lightRig rig="balanced" dir="t">
              <a:rot lat="0" lon="0" rev="8700000"/>
            </a:lightRig>
          </a:scene3d>
          <a:sp3d>
            <a:bevelT w="190500" h="38100" prst="coolSlant"/>
          </a:sp3d>
        </p:spPr>
      </p:pic>
    </p:spTree>
    <p:extLst>
      <p:ext uri="{BB962C8B-B14F-4D97-AF65-F5344CB8AC3E}">
        <p14:creationId xmlns:p14="http://schemas.microsoft.com/office/powerpoint/2010/main" val="7600199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itle 2">
            <a:extLst>
              <a:ext uri="{FF2B5EF4-FFF2-40B4-BE49-F238E27FC236}">
                <a16:creationId xmlns:a16="http://schemas.microsoft.com/office/drawing/2014/main" id="{2884DE3D-F363-5ACC-7D32-B698AF13297E}"/>
              </a:ext>
            </a:extLst>
          </p:cNvPr>
          <p:cNvSpPr>
            <a:spLocks noGrp="1"/>
          </p:cNvSpPr>
          <p:nvPr>
            <p:ph type="title"/>
          </p:nvPr>
        </p:nvSpPr>
        <p:spPr/>
        <p:txBody>
          <a:bodyPr/>
          <a:lstStyle/>
          <a:p>
            <a:r>
              <a:rPr lang="en-IN" dirty="0">
                <a:latin typeface="Algerian" panose="04020705040A02060702" pitchFamily="82" charset="0"/>
              </a:rPr>
              <a:t>GOAL</a:t>
            </a:r>
            <a:r>
              <a:rPr lang="en-IN" b="1" dirty="0">
                <a:latin typeface="Algerian" panose="04020705040A02060702" pitchFamily="82" charset="0"/>
              </a:rPr>
              <a:t> -</a:t>
            </a:r>
            <a:endParaRPr lang="en-IN" b="1" u="sng" dirty="0">
              <a:latin typeface="Algerian" panose="04020705040A02060702" pitchFamily="82" charset="0"/>
            </a:endParaRPr>
          </a:p>
        </p:txBody>
      </p:sp>
      <p:sp>
        <p:nvSpPr>
          <p:cNvPr id="4" name="Content Placeholder 3">
            <a:extLst>
              <a:ext uri="{FF2B5EF4-FFF2-40B4-BE49-F238E27FC236}">
                <a16:creationId xmlns:a16="http://schemas.microsoft.com/office/drawing/2014/main" id="{94B5DBCF-77AE-C89B-1E83-FAC22750E624}"/>
              </a:ext>
            </a:extLst>
          </p:cNvPr>
          <p:cNvSpPr>
            <a:spLocks noGrp="1"/>
          </p:cNvSpPr>
          <p:nvPr>
            <p:ph idx="1"/>
          </p:nvPr>
        </p:nvSpPr>
        <p:spPr>
          <a:xfrm>
            <a:off x="838199" y="1825625"/>
            <a:ext cx="8234779" cy="4351338"/>
          </a:xfrm>
        </p:spPr>
        <p:txBody>
          <a:bodyPr>
            <a:normAutofit fontScale="92500" lnSpcReduction="20000"/>
          </a:bodyPr>
          <a:lstStyle/>
          <a:p>
            <a:pPr algn="just">
              <a:buFont typeface="Wingdings" panose="05000000000000000000" pitchFamily="2" charset="2"/>
              <a:buChar char="q"/>
            </a:pPr>
            <a:r>
              <a:rPr lang="en-US" sz="4000" dirty="0">
                <a:latin typeface="Söhne"/>
              </a:rPr>
              <a:t> O</a:t>
            </a:r>
            <a:r>
              <a:rPr lang="en-US" sz="4000" b="0" i="0" dirty="0">
                <a:effectLst/>
                <a:latin typeface="Söhne"/>
              </a:rPr>
              <a:t>ur primary objective is to make a suitable model </a:t>
            </a:r>
            <a:r>
              <a:rPr lang="en-US" sz="4000" dirty="0">
                <a:latin typeface="Söhne"/>
              </a:rPr>
              <a:t>for fetal health classification which gives</a:t>
            </a:r>
            <a:r>
              <a:rPr lang="en-US" sz="4000" b="0" i="0" dirty="0">
                <a:effectLst/>
                <a:latin typeface="Söhne"/>
              </a:rPr>
              <a:t> low False Positive Rate with high F-1 Score and high accuracy.</a:t>
            </a:r>
            <a:endParaRPr lang="en-US" sz="4000" dirty="0">
              <a:latin typeface="Söhne"/>
            </a:endParaRPr>
          </a:p>
          <a:p>
            <a:pPr marL="0" indent="0">
              <a:buNone/>
            </a:pPr>
            <a:endParaRPr lang="en-US" sz="4000" b="0" i="0" dirty="0">
              <a:effectLst/>
              <a:latin typeface="Söhne"/>
            </a:endParaRPr>
          </a:p>
          <a:p>
            <a:pPr algn="just">
              <a:buFont typeface="Wingdings" panose="05000000000000000000" pitchFamily="2" charset="2"/>
              <a:buChar char="q"/>
            </a:pPr>
            <a:r>
              <a:rPr lang="en-US" sz="4000" b="0" i="0" dirty="0">
                <a:effectLst/>
                <a:latin typeface="Söhne"/>
              </a:rPr>
              <a:t> Additionally, we are keen on identifying the specific independent features that exert a substantial influence on fetal health. </a:t>
            </a:r>
          </a:p>
        </p:txBody>
      </p:sp>
    </p:spTree>
    <p:extLst>
      <p:ext uri="{BB962C8B-B14F-4D97-AF65-F5344CB8AC3E}">
        <p14:creationId xmlns:p14="http://schemas.microsoft.com/office/powerpoint/2010/main" val="408058148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id="{ED625FDD-065B-13E4-C391-193EC9DD1DB3}"/>
              </a:ext>
            </a:extLst>
          </p:cNvPr>
          <p:cNvSpPr txBox="1"/>
          <p:nvPr/>
        </p:nvSpPr>
        <p:spPr>
          <a:xfrm>
            <a:off x="639193" y="1837678"/>
            <a:ext cx="8593584" cy="1569660"/>
          </a:xfrm>
          <a:prstGeom prst="rect">
            <a:avLst/>
          </a:prstGeom>
          <a:noFill/>
        </p:spPr>
        <p:txBody>
          <a:bodyPr wrap="square" rtlCol="0">
            <a:spAutoFit/>
          </a:bodyPr>
          <a:lstStyle/>
          <a:p>
            <a:r>
              <a:rPr lang="en-IN" sz="4800" dirty="0">
                <a:latin typeface="Algerian" panose="04020705040A02060702" pitchFamily="82" charset="0"/>
              </a:rPr>
              <a:t>LET’S DO SOME </a:t>
            </a:r>
          </a:p>
          <a:p>
            <a:r>
              <a:rPr lang="en-IN" sz="4800" dirty="0">
                <a:latin typeface="Algerian" panose="04020705040A02060702" pitchFamily="82" charset="0"/>
              </a:rPr>
              <a:t>Data analysis.</a:t>
            </a:r>
          </a:p>
        </p:txBody>
      </p:sp>
    </p:spTree>
    <p:extLst>
      <p:ext uri="{BB962C8B-B14F-4D97-AF65-F5344CB8AC3E}">
        <p14:creationId xmlns:p14="http://schemas.microsoft.com/office/powerpoint/2010/main" val="4038362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5" name="Title 4">
            <a:extLst>
              <a:ext uri="{FF2B5EF4-FFF2-40B4-BE49-F238E27FC236}">
                <a16:creationId xmlns:a16="http://schemas.microsoft.com/office/drawing/2014/main" id="{118D30B2-7E0F-68AA-0F37-313819B2F8A4}"/>
              </a:ext>
            </a:extLst>
          </p:cNvPr>
          <p:cNvSpPr>
            <a:spLocks noGrp="1"/>
          </p:cNvSpPr>
          <p:nvPr>
            <p:ph type="title"/>
          </p:nvPr>
        </p:nvSpPr>
        <p:spPr>
          <a:xfrm>
            <a:off x="163497" y="203450"/>
            <a:ext cx="10515600" cy="1325563"/>
          </a:xfrm>
        </p:spPr>
        <p:txBody>
          <a:bodyPr/>
          <a:lstStyle/>
          <a:p>
            <a:r>
              <a:rPr lang="en-US" dirty="0">
                <a:latin typeface="Söhne"/>
              </a:rPr>
              <a:t>C</a:t>
            </a:r>
            <a:r>
              <a:rPr lang="en-US" b="0" i="0" dirty="0">
                <a:effectLst/>
                <a:latin typeface="Söhne"/>
              </a:rPr>
              <a:t>oncise information of data</a:t>
            </a:r>
            <a:endParaRPr lang="en-IN" dirty="0"/>
          </a:p>
        </p:txBody>
      </p:sp>
      <p:sp>
        <p:nvSpPr>
          <p:cNvPr id="6" name="Content Placeholder 5">
            <a:extLst>
              <a:ext uri="{FF2B5EF4-FFF2-40B4-BE49-F238E27FC236}">
                <a16:creationId xmlns:a16="http://schemas.microsoft.com/office/drawing/2014/main" id="{E352C450-9FBA-59FC-B14D-C23304A89A29}"/>
              </a:ext>
            </a:extLst>
          </p:cNvPr>
          <p:cNvSpPr>
            <a:spLocks noGrp="1"/>
          </p:cNvSpPr>
          <p:nvPr>
            <p:ph sz="half" idx="1"/>
          </p:nvPr>
        </p:nvSpPr>
        <p:spPr>
          <a:xfrm>
            <a:off x="550417" y="2368456"/>
            <a:ext cx="5469384" cy="3899179"/>
          </a:xfrm>
        </p:spPr>
        <p:txBody>
          <a:bodyPr>
            <a:normAutofit/>
          </a:bodyPr>
          <a:lstStyle/>
          <a:p>
            <a:pPr marL="0" indent="0">
              <a:buNone/>
            </a:pPr>
            <a:r>
              <a:rPr lang="en-US" sz="1600" dirty="0"/>
              <a:t>From the graph, we find some valuable information as shown below: -</a:t>
            </a:r>
          </a:p>
          <a:p>
            <a:pPr>
              <a:buFont typeface="Wingdings" panose="05000000000000000000" pitchFamily="2" charset="2"/>
              <a:buChar char="ü"/>
            </a:pPr>
            <a:r>
              <a:rPr lang="en-US" sz="1600" dirty="0"/>
              <a:t>There are 2126 rows with entries 0 to 2125.</a:t>
            </a:r>
          </a:p>
          <a:p>
            <a:pPr>
              <a:buFont typeface="Wingdings" panose="05000000000000000000" pitchFamily="2" charset="2"/>
              <a:buChar char="ü"/>
            </a:pPr>
            <a:r>
              <a:rPr lang="en-US" sz="1600" dirty="0"/>
              <a:t>There are 22 Columns.</a:t>
            </a:r>
          </a:p>
          <a:p>
            <a:pPr>
              <a:buFont typeface="Wingdings" panose="05000000000000000000" pitchFamily="2" charset="2"/>
              <a:buChar char="ü"/>
            </a:pPr>
            <a:r>
              <a:rPr lang="en-US" sz="1600" dirty="0"/>
              <a:t>There is no null value.</a:t>
            </a:r>
          </a:p>
          <a:p>
            <a:pPr>
              <a:buFont typeface="Wingdings" panose="05000000000000000000" pitchFamily="2" charset="2"/>
              <a:buChar char="ü"/>
            </a:pPr>
            <a:r>
              <a:rPr lang="en-US" sz="1600" dirty="0"/>
              <a:t>Data type of all features is in float64.</a:t>
            </a:r>
          </a:p>
          <a:p>
            <a:pPr>
              <a:buFont typeface="Wingdings" panose="05000000000000000000" pitchFamily="2" charset="2"/>
              <a:buChar char="ü"/>
            </a:pPr>
            <a:r>
              <a:rPr lang="en-US" sz="1600" dirty="0"/>
              <a:t>Memory usage is 365.5 KB.</a:t>
            </a:r>
          </a:p>
          <a:p>
            <a:pPr marL="0" indent="0">
              <a:buNone/>
            </a:pPr>
            <a:endParaRPr lang="en-IN" sz="1600" dirty="0"/>
          </a:p>
        </p:txBody>
      </p:sp>
      <p:pic>
        <p:nvPicPr>
          <p:cNvPr id="10" name="Content Placeholder 9">
            <a:extLst>
              <a:ext uri="{FF2B5EF4-FFF2-40B4-BE49-F238E27FC236}">
                <a16:creationId xmlns:a16="http://schemas.microsoft.com/office/drawing/2014/main" id="{20317EF0-59E4-6548-6118-1FA0689353E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587221"/>
            <a:ext cx="5181600" cy="4351338"/>
          </a:xfrm>
        </p:spPr>
      </p:pic>
    </p:spTree>
    <p:extLst>
      <p:ext uri="{BB962C8B-B14F-4D97-AF65-F5344CB8AC3E}">
        <p14:creationId xmlns:p14="http://schemas.microsoft.com/office/powerpoint/2010/main" val="1724996886"/>
      </p:ext>
    </p:extLst>
  </p:cSld>
  <p:clrMapOvr>
    <a:masterClrMapping/>
  </p:clrMapOvr>
  <mc:AlternateContent xmlns:mc="http://schemas.openxmlformats.org/markup-compatibility/2006" xmlns:p14="http://schemas.microsoft.com/office/powerpoint/2010/main">
    <mc:Choice Requires="p14">
      <p:transition spd="slow" p14:dur="2500">
        <p14:vortex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81053" y="6249866"/>
            <a:ext cx="2026112" cy="535231"/>
          </a:xfrm>
          <a:prstGeom prst="rect">
            <a:avLst/>
          </a:prstGeom>
        </p:spPr>
      </p:pic>
      <p:sp>
        <p:nvSpPr>
          <p:cNvPr id="3" name="Title 2">
            <a:extLst>
              <a:ext uri="{FF2B5EF4-FFF2-40B4-BE49-F238E27FC236}">
                <a16:creationId xmlns:a16="http://schemas.microsoft.com/office/drawing/2014/main" id="{AEF81CC8-B9EB-811D-B315-68B0B34CCDF7}"/>
              </a:ext>
            </a:extLst>
          </p:cNvPr>
          <p:cNvSpPr>
            <a:spLocks noGrp="1"/>
          </p:cNvSpPr>
          <p:nvPr>
            <p:ph type="title"/>
          </p:nvPr>
        </p:nvSpPr>
        <p:spPr>
          <a:xfrm>
            <a:off x="464598" y="0"/>
            <a:ext cx="10515600" cy="1325563"/>
          </a:xfrm>
        </p:spPr>
        <p:txBody>
          <a:bodyPr/>
          <a:lstStyle/>
          <a:p>
            <a:r>
              <a:rPr lang="en-IN" dirty="0"/>
              <a:t>Describe the data</a:t>
            </a:r>
          </a:p>
        </p:txBody>
      </p:sp>
      <p:sp>
        <p:nvSpPr>
          <p:cNvPr id="4" name="Content Placeholder 3">
            <a:extLst>
              <a:ext uri="{FF2B5EF4-FFF2-40B4-BE49-F238E27FC236}">
                <a16:creationId xmlns:a16="http://schemas.microsoft.com/office/drawing/2014/main" id="{6A7E7D4B-9145-4091-C381-00B3F020DFA1}"/>
              </a:ext>
            </a:extLst>
          </p:cNvPr>
          <p:cNvSpPr>
            <a:spLocks noGrp="1"/>
          </p:cNvSpPr>
          <p:nvPr>
            <p:ph sz="half" idx="1"/>
          </p:nvPr>
        </p:nvSpPr>
        <p:spPr>
          <a:xfrm>
            <a:off x="469039" y="1029809"/>
            <a:ext cx="4935983" cy="4638275"/>
          </a:xfrm>
        </p:spPr>
        <p:txBody>
          <a:bodyPr>
            <a:normAutofit fontScale="92500" lnSpcReduction="10000"/>
          </a:bodyPr>
          <a:lstStyle/>
          <a:p>
            <a:pPr marL="0" indent="0">
              <a:buNone/>
            </a:pPr>
            <a:endParaRPr lang="en-IN" dirty="0"/>
          </a:p>
          <a:p>
            <a:pPr marL="0" indent="0">
              <a:buNone/>
            </a:pPr>
            <a:endParaRPr lang="en-IN" dirty="0"/>
          </a:p>
          <a:p>
            <a:pPr>
              <a:buFont typeface="Wingdings" panose="05000000000000000000" pitchFamily="2" charset="2"/>
              <a:buChar char="v"/>
            </a:pPr>
            <a:r>
              <a:rPr lang="en-IN" dirty="0"/>
              <a:t> Here we find information about all the numerical features in our dataset.</a:t>
            </a:r>
          </a:p>
          <a:p>
            <a:pPr marL="0" indent="0">
              <a:buNone/>
            </a:pPr>
            <a:r>
              <a:rPr lang="en-IN" dirty="0"/>
              <a:t>	1. Count.</a:t>
            </a:r>
          </a:p>
          <a:p>
            <a:pPr marL="0" indent="0">
              <a:buNone/>
            </a:pPr>
            <a:r>
              <a:rPr lang="en-IN" dirty="0"/>
              <a:t>	2. Mean.</a:t>
            </a:r>
          </a:p>
          <a:p>
            <a:pPr marL="0" indent="0">
              <a:buNone/>
            </a:pPr>
            <a:r>
              <a:rPr lang="en-IN" dirty="0"/>
              <a:t>	3. Standard Deviation.</a:t>
            </a:r>
          </a:p>
          <a:p>
            <a:pPr marL="0" indent="0">
              <a:buNone/>
            </a:pPr>
            <a:r>
              <a:rPr lang="en-IN" dirty="0"/>
              <a:t>	4. Min value of feature.</a:t>
            </a:r>
          </a:p>
          <a:p>
            <a:pPr marL="0" indent="0">
              <a:buNone/>
            </a:pPr>
            <a:r>
              <a:rPr lang="en-IN" dirty="0"/>
              <a:t>	5. Max. value of feature.</a:t>
            </a:r>
          </a:p>
          <a:p>
            <a:pPr marL="0" indent="0">
              <a:buNone/>
            </a:pPr>
            <a:r>
              <a:rPr lang="en-IN" dirty="0"/>
              <a:t>	6. Interquartile range value	</a:t>
            </a:r>
          </a:p>
        </p:txBody>
      </p:sp>
      <p:pic>
        <p:nvPicPr>
          <p:cNvPr id="8" name="Content Placeholder 7">
            <a:extLst>
              <a:ext uri="{FF2B5EF4-FFF2-40B4-BE49-F238E27FC236}">
                <a16:creationId xmlns:a16="http://schemas.microsoft.com/office/drawing/2014/main" id="{CFC9D80D-2A79-1EE4-A45E-228E63271C0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722398" y="1029809"/>
            <a:ext cx="6152225" cy="4925212"/>
          </a:xfrm>
        </p:spPr>
      </p:pic>
    </p:spTree>
    <p:extLst>
      <p:ext uri="{BB962C8B-B14F-4D97-AF65-F5344CB8AC3E}">
        <p14:creationId xmlns:p14="http://schemas.microsoft.com/office/powerpoint/2010/main" val="8321367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itle 2">
            <a:extLst>
              <a:ext uri="{FF2B5EF4-FFF2-40B4-BE49-F238E27FC236}">
                <a16:creationId xmlns:a16="http://schemas.microsoft.com/office/drawing/2014/main" id="{3C92EEA6-42CF-1A88-6DF6-DC884C6C0E74}"/>
              </a:ext>
            </a:extLst>
          </p:cNvPr>
          <p:cNvSpPr>
            <a:spLocks noGrp="1"/>
          </p:cNvSpPr>
          <p:nvPr>
            <p:ph type="title"/>
          </p:nvPr>
        </p:nvSpPr>
        <p:spPr>
          <a:xfrm>
            <a:off x="562993" y="250031"/>
            <a:ext cx="10515600" cy="1325563"/>
          </a:xfrm>
        </p:spPr>
        <p:txBody>
          <a:bodyPr/>
          <a:lstStyle/>
          <a:p>
            <a:r>
              <a:rPr lang="en-IN" dirty="0"/>
              <a:t>Corelation between all the features.</a:t>
            </a:r>
          </a:p>
        </p:txBody>
      </p:sp>
      <p:pic>
        <p:nvPicPr>
          <p:cNvPr id="8" name="Content Placeholder 7">
            <a:extLst>
              <a:ext uri="{FF2B5EF4-FFF2-40B4-BE49-F238E27FC236}">
                <a16:creationId xmlns:a16="http://schemas.microsoft.com/office/drawing/2014/main" id="{EEF4ED19-E3A3-78FC-5DED-946AB6B918E7}"/>
              </a:ext>
            </a:extLst>
          </p:cNvPr>
          <p:cNvPicPr>
            <a:picLocks noGrp="1" noChangeAspect="1"/>
          </p:cNvPicPr>
          <p:nvPr>
            <p:ph sz="half" idx="1"/>
          </p:nvPr>
        </p:nvPicPr>
        <p:blipFill>
          <a:blip r:embed="rId4"/>
          <a:stretch>
            <a:fillRect/>
          </a:stretch>
        </p:blipFill>
        <p:spPr>
          <a:xfrm>
            <a:off x="373603" y="1825625"/>
            <a:ext cx="5646198" cy="4865619"/>
          </a:xfrm>
          <a:prstGeom prst="rect">
            <a:avLst/>
          </a:prstGeom>
        </p:spPr>
      </p:pic>
      <p:sp>
        <p:nvSpPr>
          <p:cNvPr id="10" name="Content Placeholder 9">
            <a:extLst>
              <a:ext uri="{FF2B5EF4-FFF2-40B4-BE49-F238E27FC236}">
                <a16:creationId xmlns:a16="http://schemas.microsoft.com/office/drawing/2014/main" id="{EE003369-38DA-44E0-93CC-B78C783FA053}"/>
              </a:ext>
            </a:extLst>
          </p:cNvPr>
          <p:cNvSpPr>
            <a:spLocks noGrp="1"/>
          </p:cNvSpPr>
          <p:nvPr>
            <p:ph sz="half" idx="2"/>
          </p:nvPr>
        </p:nvSpPr>
        <p:spPr>
          <a:xfrm>
            <a:off x="6172200" y="1825625"/>
            <a:ext cx="4312328" cy="4351338"/>
          </a:xfrm>
        </p:spPr>
        <p:txBody>
          <a:bodyPr>
            <a:normAutofit lnSpcReduction="10000"/>
          </a:bodyPr>
          <a:lstStyle/>
          <a:p>
            <a:pPr>
              <a:buFont typeface="Wingdings" panose="05000000000000000000" pitchFamily="2" charset="2"/>
              <a:buChar char="Ø"/>
            </a:pPr>
            <a:r>
              <a:rPr lang="en-IN" sz="2400" dirty="0"/>
              <a:t> Red Colour shows highly corelated features.</a:t>
            </a:r>
          </a:p>
          <a:p>
            <a:pPr marL="0" indent="0">
              <a:buNone/>
            </a:pPr>
            <a:r>
              <a:rPr lang="en-IN" sz="2400" dirty="0"/>
              <a:t>	Here, we find that not a single feature highly corelated to our target feature. </a:t>
            </a:r>
          </a:p>
          <a:p>
            <a:pPr marL="0" indent="0" algn="just">
              <a:buNone/>
            </a:pPr>
            <a:r>
              <a:rPr lang="en-IN" sz="2400" dirty="0"/>
              <a:t>But, abnormal_short_term_variability and prolongued_decelerations have some impact on fetal_health/ target feature.</a:t>
            </a:r>
          </a:p>
          <a:p>
            <a:pPr marL="0" indent="0">
              <a:buNone/>
            </a:pPr>
            <a:r>
              <a:rPr lang="en-IN" sz="2400" dirty="0"/>
              <a:t>     And, Some features are highly corelated to each other.</a:t>
            </a:r>
          </a:p>
        </p:txBody>
      </p:sp>
      <p:cxnSp>
        <p:nvCxnSpPr>
          <p:cNvPr id="19" name="Connector: Elbow 18">
            <a:extLst>
              <a:ext uri="{FF2B5EF4-FFF2-40B4-BE49-F238E27FC236}">
                <a16:creationId xmlns:a16="http://schemas.microsoft.com/office/drawing/2014/main" id="{78D3A60A-4043-42FC-85F0-E517D352E073}"/>
              </a:ext>
            </a:extLst>
          </p:cNvPr>
          <p:cNvCxnSpPr/>
          <p:nvPr/>
        </p:nvCxnSpPr>
        <p:spPr>
          <a:xfrm>
            <a:off x="4793942" y="4909351"/>
            <a:ext cx="1704512" cy="39061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nector: Elbow 20">
            <a:extLst>
              <a:ext uri="{FF2B5EF4-FFF2-40B4-BE49-F238E27FC236}">
                <a16:creationId xmlns:a16="http://schemas.microsoft.com/office/drawing/2014/main" id="{F9EBACEF-B88A-2BE8-3640-05E366730F6F}"/>
              </a:ext>
            </a:extLst>
          </p:cNvPr>
          <p:cNvCxnSpPr/>
          <p:nvPr/>
        </p:nvCxnSpPr>
        <p:spPr>
          <a:xfrm>
            <a:off x="5291091" y="3116062"/>
            <a:ext cx="881109" cy="60368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7446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78"/>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itle 2">
            <a:extLst>
              <a:ext uri="{FF2B5EF4-FFF2-40B4-BE49-F238E27FC236}">
                <a16:creationId xmlns:a16="http://schemas.microsoft.com/office/drawing/2014/main" id="{A5D37D08-63A1-E192-34B9-5C1BA0AF6573}"/>
              </a:ext>
            </a:extLst>
          </p:cNvPr>
          <p:cNvSpPr>
            <a:spLocks noGrp="1"/>
          </p:cNvSpPr>
          <p:nvPr>
            <p:ph type="title"/>
          </p:nvPr>
        </p:nvSpPr>
        <p:spPr>
          <a:xfrm>
            <a:off x="491971" y="98795"/>
            <a:ext cx="10515600" cy="1325563"/>
          </a:xfrm>
        </p:spPr>
        <p:txBody>
          <a:bodyPr>
            <a:normAutofit/>
          </a:bodyPr>
          <a:lstStyle/>
          <a:p>
            <a:r>
              <a:rPr lang="en-IN" sz="3600" b="1" dirty="0"/>
              <a:t>Variance of data</a:t>
            </a:r>
          </a:p>
        </p:txBody>
      </p:sp>
      <p:sp>
        <p:nvSpPr>
          <p:cNvPr id="4" name="Content Placeholder 3">
            <a:extLst>
              <a:ext uri="{FF2B5EF4-FFF2-40B4-BE49-F238E27FC236}">
                <a16:creationId xmlns:a16="http://schemas.microsoft.com/office/drawing/2014/main" id="{D5B8A26F-3A0B-6E44-277D-23B804457150}"/>
              </a:ext>
            </a:extLst>
          </p:cNvPr>
          <p:cNvSpPr>
            <a:spLocks noGrp="1"/>
          </p:cNvSpPr>
          <p:nvPr>
            <p:ph sz="half" idx="1"/>
          </p:nvPr>
        </p:nvSpPr>
        <p:spPr>
          <a:xfrm>
            <a:off x="669524" y="2254927"/>
            <a:ext cx="4664477" cy="3568823"/>
          </a:xfrm>
        </p:spPr>
        <p:txBody>
          <a:bodyPr>
            <a:normAutofit fontScale="85000" lnSpcReduction="20000"/>
          </a:bodyPr>
          <a:lstStyle/>
          <a:p>
            <a:pPr>
              <a:buFont typeface="Wingdings" panose="05000000000000000000" pitchFamily="2" charset="2"/>
              <a:buChar char="v"/>
            </a:pPr>
            <a:r>
              <a:rPr lang="en-IN" dirty="0"/>
              <a:t> So many outlier.</a:t>
            </a:r>
          </a:p>
          <a:p>
            <a:pPr algn="just"/>
            <a:r>
              <a:rPr lang="en-IN" dirty="0"/>
              <a:t>Negligible variation in some features, </a:t>
            </a:r>
            <a:r>
              <a:rPr lang="en-US" b="0" i="0" dirty="0">
                <a:effectLst/>
                <a:latin typeface="Söhne"/>
              </a:rPr>
              <a:t>it means that the data points are very close to the mean, and there is little dispersion or variability.</a:t>
            </a:r>
          </a:p>
          <a:p>
            <a:pPr algn="just"/>
            <a:r>
              <a:rPr lang="en-US" b="0" i="0" dirty="0">
                <a:effectLst/>
                <a:latin typeface="Söhne"/>
              </a:rPr>
              <a:t>In practical terms, negligible variance implies that the values in the dataset are relatively uniform and consistent, suggesting a high degree of similarity among the data points.</a:t>
            </a:r>
          </a:p>
          <a:p>
            <a:pPr>
              <a:buFont typeface="Wingdings" panose="05000000000000000000" pitchFamily="2" charset="2"/>
              <a:buChar char="v"/>
            </a:pPr>
            <a:endParaRPr lang="en-IN" dirty="0"/>
          </a:p>
        </p:txBody>
      </p:sp>
      <p:pic>
        <p:nvPicPr>
          <p:cNvPr id="6" name="Content Placeholder 5">
            <a:extLst>
              <a:ext uri="{FF2B5EF4-FFF2-40B4-BE49-F238E27FC236}">
                <a16:creationId xmlns:a16="http://schemas.microsoft.com/office/drawing/2014/main" id="{F8AE6726-35B2-F12B-C452-FD9002B3412A}"/>
              </a:ext>
            </a:extLst>
          </p:cNvPr>
          <p:cNvPicPr>
            <a:picLocks noGrp="1" noChangeAspect="1"/>
          </p:cNvPicPr>
          <p:nvPr>
            <p:ph sz="half" idx="2"/>
          </p:nvPr>
        </p:nvPicPr>
        <p:blipFill>
          <a:blip r:embed="rId4"/>
          <a:stretch>
            <a:fillRect/>
          </a:stretch>
        </p:blipFill>
        <p:spPr>
          <a:xfrm>
            <a:off x="5655713" y="1109709"/>
            <a:ext cx="5843829" cy="4907456"/>
          </a:xfrm>
          <a:prstGeom prst="rect">
            <a:avLst/>
          </a:prstGeom>
        </p:spPr>
      </p:pic>
      <p:pic>
        <p:nvPicPr>
          <p:cNvPr id="10" name="Picture 9">
            <a:extLst>
              <a:ext uri="{FF2B5EF4-FFF2-40B4-BE49-F238E27FC236}">
                <a16:creationId xmlns:a16="http://schemas.microsoft.com/office/drawing/2014/main" id="{3666CA56-450C-F891-EC9E-837CD137A4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695" y="2813405"/>
            <a:ext cx="1081526" cy="12311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6202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500" fill="hold"/>
                                        <p:tgtEl>
                                          <p:spTgt spid="10"/>
                                        </p:tgtEl>
                                        <p:attrNameLst>
                                          <p:attrName>ppt_w</p:attrName>
                                        </p:attrNameLst>
                                      </p:cBhvr>
                                      <p:tavLst>
                                        <p:tav tm="0">
                                          <p:val>
                                            <p:fltVal val="0"/>
                                          </p:val>
                                        </p:tav>
                                        <p:tav tm="100000">
                                          <p:val>
                                            <p:strVal val="#ppt_w"/>
                                          </p:val>
                                        </p:tav>
                                      </p:tavLst>
                                    </p:anim>
                                    <p:anim calcmode="lin" valueType="num">
                                      <p:cBhvr>
                                        <p:cTn id="8" dur="1500" fill="hold"/>
                                        <p:tgtEl>
                                          <p:spTgt spid="10"/>
                                        </p:tgtEl>
                                        <p:attrNameLst>
                                          <p:attrName>ppt_h</p:attrName>
                                        </p:attrNameLst>
                                      </p:cBhvr>
                                      <p:tavLst>
                                        <p:tav tm="0">
                                          <p:val>
                                            <p:fltVal val="0"/>
                                          </p:val>
                                        </p:tav>
                                        <p:tav tm="100000">
                                          <p:val>
                                            <p:strVal val="#ppt_h"/>
                                          </p:val>
                                        </p:tav>
                                      </p:tavLst>
                                    </p:anim>
                                    <p:anim calcmode="lin" valueType="num">
                                      <p:cBhvr>
                                        <p:cTn id="9" dur="1500" fill="hold"/>
                                        <p:tgtEl>
                                          <p:spTgt spid="10"/>
                                        </p:tgtEl>
                                        <p:attrNameLst>
                                          <p:attrName>style.rotation</p:attrName>
                                        </p:attrNameLst>
                                      </p:cBhvr>
                                      <p:tavLst>
                                        <p:tav tm="0">
                                          <p:val>
                                            <p:fltVal val="90"/>
                                          </p:val>
                                        </p:tav>
                                        <p:tav tm="100000">
                                          <p:val>
                                            <p:fltVal val="0"/>
                                          </p:val>
                                        </p:tav>
                                      </p:tavLst>
                                    </p:anim>
                                    <p:animEffect transition="in" filter="fade">
                                      <p:cBhvr>
                                        <p:cTn id="10"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4" name="TextBox 3">
            <a:extLst>
              <a:ext uri="{FF2B5EF4-FFF2-40B4-BE49-F238E27FC236}">
                <a16:creationId xmlns:a16="http://schemas.microsoft.com/office/drawing/2014/main" id="{992A20D5-EA4E-25C5-11AD-F02B4FAD211B}"/>
              </a:ext>
            </a:extLst>
          </p:cNvPr>
          <p:cNvSpPr txBox="1"/>
          <p:nvPr/>
        </p:nvSpPr>
        <p:spPr>
          <a:xfrm>
            <a:off x="896646" y="745724"/>
            <a:ext cx="7998781" cy="4893647"/>
          </a:xfrm>
          <a:prstGeom prst="rect">
            <a:avLst/>
          </a:prstGeom>
          <a:noFill/>
        </p:spPr>
        <p:txBody>
          <a:bodyPr wrap="square" rtlCol="0">
            <a:spAutoFit/>
          </a:bodyPr>
          <a:lstStyle/>
          <a:p>
            <a:pPr algn="just"/>
            <a:r>
              <a:rPr lang="en-IN" sz="2400" dirty="0"/>
              <a:t>AS WE KNOW DUPLICATE DATA AND SIMILAR DATA POINTS IN A FEATURE IS NOT GOOD FOR BETTER PREDICTION.</a:t>
            </a:r>
          </a:p>
          <a:p>
            <a:endParaRPr lang="en-IN" sz="2400" dirty="0"/>
          </a:p>
          <a:p>
            <a:pPr algn="just"/>
            <a:r>
              <a:rPr lang="en-IN" sz="2400" dirty="0"/>
              <a:t>AND CONSTANT FEATURES ARE ALSO NOT GOOD FOR A MODEL. BECAUSE OF THERE NEGLIGIBLE INFLUENCE ON TARGECT FEATURE.</a:t>
            </a:r>
          </a:p>
          <a:p>
            <a:endParaRPr lang="en-IN" sz="2400" dirty="0"/>
          </a:p>
          <a:p>
            <a:pPr algn="just"/>
            <a:r>
              <a:rPr lang="en-IN" sz="2400" dirty="0"/>
              <a:t>SO, LETS DO FEATURE SELECTION FOR GETTING NON-CONSTANT FEATURE FROM OUR DATA FOR BETTER PREDICTION OF OUR TARGET FEATURE.</a:t>
            </a:r>
          </a:p>
          <a:p>
            <a:endParaRPr lang="en-IN" sz="2400" dirty="0"/>
          </a:p>
          <a:p>
            <a:pPr algn="just"/>
            <a:r>
              <a:rPr lang="en-IN" sz="2400" dirty="0"/>
              <a:t>WITH THE HELP OF “VARIANCE THRESHOLD” LIBRARY OF SKLEARN WE GET NON-CONSTANT FEATURES FROM OUR DATA.</a:t>
            </a:r>
          </a:p>
        </p:txBody>
      </p:sp>
    </p:spTree>
    <p:extLst>
      <p:ext uri="{BB962C8B-B14F-4D97-AF65-F5344CB8AC3E}">
        <p14:creationId xmlns:p14="http://schemas.microsoft.com/office/powerpoint/2010/main" val="2411091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56"/>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5" name="TextBox 4">
            <a:extLst>
              <a:ext uri="{FF2B5EF4-FFF2-40B4-BE49-F238E27FC236}">
                <a16:creationId xmlns:a16="http://schemas.microsoft.com/office/drawing/2014/main" id="{F579DBA2-F07D-8CC9-6AD8-367AC58282B3}"/>
              </a:ext>
            </a:extLst>
          </p:cNvPr>
          <p:cNvSpPr txBox="1"/>
          <p:nvPr/>
        </p:nvSpPr>
        <p:spPr>
          <a:xfrm>
            <a:off x="407509" y="952506"/>
            <a:ext cx="8161538" cy="2123658"/>
          </a:xfrm>
          <a:prstGeom prst="rect">
            <a:avLst/>
          </a:prstGeom>
          <a:noFill/>
        </p:spPr>
        <p:txBody>
          <a:bodyPr wrap="square" rtlCol="0">
            <a:spAutoFit/>
          </a:bodyPr>
          <a:lstStyle/>
          <a:p>
            <a:r>
              <a:rPr lang="en-IN" sz="6600" dirty="0">
                <a:latin typeface="Algerian" panose="04020705040A02060702" pitchFamily="82" charset="0"/>
                <a:cs typeface="Arial" panose="020B0604020202020204" pitchFamily="34" charset="0"/>
              </a:rPr>
              <a:t>CAPSTONE </a:t>
            </a:r>
          </a:p>
          <a:p>
            <a:r>
              <a:rPr lang="en-IN" sz="6600" dirty="0">
                <a:latin typeface="Algerian" panose="04020705040A02060702" pitchFamily="82" charset="0"/>
                <a:cs typeface="Arial" panose="020B0604020202020204" pitchFamily="34" charset="0"/>
              </a:rPr>
              <a:t>project</a:t>
            </a:r>
          </a:p>
        </p:txBody>
      </p:sp>
      <p:sp>
        <p:nvSpPr>
          <p:cNvPr id="3" name="TextBox 2">
            <a:extLst>
              <a:ext uri="{FF2B5EF4-FFF2-40B4-BE49-F238E27FC236}">
                <a16:creationId xmlns:a16="http://schemas.microsoft.com/office/drawing/2014/main" id="{3E18CB0D-E2C6-7F6D-2025-58A1DD61F278}"/>
              </a:ext>
            </a:extLst>
          </p:cNvPr>
          <p:cNvSpPr txBox="1"/>
          <p:nvPr/>
        </p:nvSpPr>
        <p:spPr>
          <a:xfrm>
            <a:off x="7096217" y="4918990"/>
            <a:ext cx="5095783" cy="1200329"/>
          </a:xfrm>
          <a:prstGeom prst="rect">
            <a:avLst/>
          </a:prstGeom>
          <a:noFill/>
        </p:spPr>
        <p:txBody>
          <a:bodyPr wrap="square" rtlCol="0">
            <a:spAutoFit/>
          </a:bodyPr>
          <a:lstStyle/>
          <a:p>
            <a:pPr algn="ctr"/>
            <a:r>
              <a:rPr lang="en-IN" sz="3600" dirty="0">
                <a:latin typeface="Algerian" panose="04020705040A02060702" pitchFamily="82" charset="0"/>
              </a:rPr>
              <a:t>Presented by </a:t>
            </a:r>
          </a:p>
          <a:p>
            <a:pPr algn="ctr"/>
            <a:r>
              <a:rPr lang="en-IN" sz="3600" dirty="0">
                <a:latin typeface="Algerian" panose="04020705040A02060702" pitchFamily="82" charset="0"/>
              </a:rPr>
              <a:t>Mr. Rohit Chhikara</a:t>
            </a:r>
          </a:p>
        </p:txBody>
      </p:sp>
    </p:spTree>
    <p:extLst>
      <p:ext uri="{BB962C8B-B14F-4D97-AF65-F5344CB8AC3E}">
        <p14:creationId xmlns:p14="http://schemas.microsoft.com/office/powerpoint/2010/main" val="42662083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ircle(in)">
                                      <p:cBhvr>
                                        <p:cTn id="12" dur="2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80">
                                          <p:stCondLst>
                                            <p:cond delay="0"/>
                                          </p:stCondLst>
                                        </p:cTn>
                                        <p:tgtEl>
                                          <p:spTgt spid="3"/>
                                        </p:tgtEl>
                                      </p:cBhvr>
                                    </p:animEffect>
                                    <p:anim calcmode="lin" valueType="num">
                                      <p:cBhvr>
                                        <p:cTn id="1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3" dur="26">
                                          <p:stCondLst>
                                            <p:cond delay="650"/>
                                          </p:stCondLst>
                                        </p:cTn>
                                        <p:tgtEl>
                                          <p:spTgt spid="3"/>
                                        </p:tgtEl>
                                      </p:cBhvr>
                                      <p:to x="100000" y="60000"/>
                                    </p:animScale>
                                    <p:animScale>
                                      <p:cBhvr>
                                        <p:cTn id="24" dur="166" decel="50000">
                                          <p:stCondLst>
                                            <p:cond delay="676"/>
                                          </p:stCondLst>
                                        </p:cTn>
                                        <p:tgtEl>
                                          <p:spTgt spid="3"/>
                                        </p:tgtEl>
                                      </p:cBhvr>
                                      <p:to x="100000" y="100000"/>
                                    </p:animScale>
                                    <p:animScale>
                                      <p:cBhvr>
                                        <p:cTn id="25" dur="26">
                                          <p:stCondLst>
                                            <p:cond delay="1312"/>
                                          </p:stCondLst>
                                        </p:cTn>
                                        <p:tgtEl>
                                          <p:spTgt spid="3"/>
                                        </p:tgtEl>
                                      </p:cBhvr>
                                      <p:to x="100000" y="80000"/>
                                    </p:animScale>
                                    <p:animScale>
                                      <p:cBhvr>
                                        <p:cTn id="26" dur="166" decel="50000">
                                          <p:stCondLst>
                                            <p:cond delay="1338"/>
                                          </p:stCondLst>
                                        </p:cTn>
                                        <p:tgtEl>
                                          <p:spTgt spid="3"/>
                                        </p:tgtEl>
                                      </p:cBhvr>
                                      <p:to x="100000" y="100000"/>
                                    </p:animScale>
                                    <p:animScale>
                                      <p:cBhvr>
                                        <p:cTn id="27" dur="26">
                                          <p:stCondLst>
                                            <p:cond delay="1642"/>
                                          </p:stCondLst>
                                        </p:cTn>
                                        <p:tgtEl>
                                          <p:spTgt spid="3"/>
                                        </p:tgtEl>
                                      </p:cBhvr>
                                      <p:to x="100000" y="90000"/>
                                    </p:animScale>
                                    <p:animScale>
                                      <p:cBhvr>
                                        <p:cTn id="28" dur="166" decel="50000">
                                          <p:stCondLst>
                                            <p:cond delay="1668"/>
                                          </p:stCondLst>
                                        </p:cTn>
                                        <p:tgtEl>
                                          <p:spTgt spid="3"/>
                                        </p:tgtEl>
                                      </p:cBhvr>
                                      <p:to x="100000" y="100000"/>
                                    </p:animScale>
                                    <p:animScale>
                                      <p:cBhvr>
                                        <p:cTn id="29" dur="26">
                                          <p:stCondLst>
                                            <p:cond delay="1808"/>
                                          </p:stCondLst>
                                        </p:cTn>
                                        <p:tgtEl>
                                          <p:spTgt spid="3"/>
                                        </p:tgtEl>
                                      </p:cBhvr>
                                      <p:to x="100000" y="95000"/>
                                    </p:animScale>
                                    <p:animScale>
                                      <p:cBhvr>
                                        <p:cTn id="3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id="{98985D0D-BE01-7A85-223D-6312E5F9770C}"/>
              </a:ext>
            </a:extLst>
          </p:cNvPr>
          <p:cNvSpPr txBox="1"/>
          <p:nvPr/>
        </p:nvSpPr>
        <p:spPr>
          <a:xfrm>
            <a:off x="470516" y="559293"/>
            <a:ext cx="9090734" cy="6740307"/>
          </a:xfrm>
          <a:prstGeom prst="rect">
            <a:avLst/>
          </a:prstGeom>
          <a:noFill/>
        </p:spPr>
        <p:txBody>
          <a:bodyPr wrap="square" rtlCol="0">
            <a:spAutoFit/>
          </a:bodyPr>
          <a:lstStyle/>
          <a:p>
            <a:r>
              <a:rPr lang="en-IN" dirty="0"/>
              <a:t>Non-Constant Independent Features are as below: -</a:t>
            </a:r>
          </a:p>
          <a:p>
            <a:endParaRPr lang="en-IN" dirty="0"/>
          </a:p>
          <a:p>
            <a:pPr algn="l">
              <a:buFont typeface="Wingdings" panose="05000000000000000000" pitchFamily="2" charset="2"/>
              <a:buChar char="Ø"/>
            </a:pPr>
            <a:r>
              <a:rPr lang="en-IN" b="1" i="0" dirty="0">
                <a:effectLst/>
                <a:latin typeface="Inter"/>
              </a:rPr>
              <a:t>   baseline</a:t>
            </a:r>
            <a:r>
              <a:rPr lang="en-IN" b="0" i="0" dirty="0">
                <a:effectLst/>
                <a:latin typeface="Inter"/>
              </a:rPr>
              <a:t> </a:t>
            </a:r>
            <a:r>
              <a:rPr lang="en-IN" b="1" i="0" dirty="0">
                <a:effectLst/>
                <a:latin typeface="Inter"/>
              </a:rPr>
              <a:t>value</a:t>
            </a:r>
            <a:r>
              <a:rPr lang="en-IN" b="0" i="0" dirty="0">
                <a:effectLst/>
                <a:latin typeface="Inter"/>
              </a:rPr>
              <a:t> </a:t>
            </a:r>
          </a:p>
          <a:p>
            <a:pPr algn="l">
              <a:buFont typeface="Wingdings" panose="05000000000000000000" pitchFamily="2" charset="2"/>
              <a:buChar char="Ø"/>
            </a:pPr>
            <a:r>
              <a:rPr lang="en-US" b="1" i="0" dirty="0">
                <a:effectLst/>
                <a:latin typeface="Inter"/>
              </a:rPr>
              <a:t>   abnormal_short_term_variability</a:t>
            </a:r>
            <a:r>
              <a:rPr lang="en-US" b="0" i="0" dirty="0">
                <a:effectLst/>
                <a:latin typeface="Inter"/>
              </a:rPr>
              <a:t> </a:t>
            </a:r>
          </a:p>
          <a:p>
            <a:pPr algn="l">
              <a:buFont typeface="Wingdings" panose="05000000000000000000" pitchFamily="2" charset="2"/>
              <a:buChar char="Ø"/>
            </a:pPr>
            <a:r>
              <a:rPr lang="en-US" sz="1800" b="1" i="0" dirty="0">
                <a:effectLst/>
                <a:latin typeface="Inter"/>
              </a:rPr>
              <a:t>   mean_value_of_short_term_variability</a:t>
            </a:r>
            <a:r>
              <a:rPr lang="en-US" sz="1800" b="0" i="0" dirty="0">
                <a:effectLst/>
                <a:latin typeface="Inter"/>
              </a:rPr>
              <a:t> </a:t>
            </a:r>
          </a:p>
          <a:p>
            <a:pPr marL="285750" indent="-285750" algn="l">
              <a:buFont typeface="Wingdings" panose="05000000000000000000" pitchFamily="2" charset="2"/>
              <a:buChar char="Ø"/>
            </a:pPr>
            <a:r>
              <a:rPr lang="en-US" sz="1800" b="1" i="0" dirty="0">
                <a:effectLst/>
                <a:latin typeface="Inter"/>
              </a:rPr>
              <a:t> percentage_of_time_with_abnormal_long_term_variability</a:t>
            </a:r>
            <a:r>
              <a:rPr lang="en-US" sz="1800" b="0" i="0" dirty="0">
                <a:effectLst/>
                <a:latin typeface="Inter"/>
              </a:rPr>
              <a:t> </a:t>
            </a:r>
          </a:p>
          <a:p>
            <a:pPr marL="285750" indent="-285750" algn="l">
              <a:buFont typeface="Wingdings" panose="05000000000000000000" pitchFamily="2" charset="2"/>
              <a:buChar char="Ø"/>
            </a:pPr>
            <a:r>
              <a:rPr lang="en-US" sz="1800" b="1" i="0" dirty="0">
                <a:effectLst/>
                <a:latin typeface="Inter"/>
              </a:rPr>
              <a:t> mean_value_of_long_term_variability</a:t>
            </a:r>
            <a:r>
              <a:rPr lang="en-US" sz="1800" b="0" i="0" dirty="0">
                <a:effectLst/>
                <a:latin typeface="Inter"/>
              </a:rPr>
              <a:t> </a:t>
            </a:r>
          </a:p>
          <a:p>
            <a:pPr marL="285750" indent="-285750" algn="l">
              <a:buFont typeface="Wingdings" panose="05000000000000000000" pitchFamily="2" charset="2"/>
              <a:buChar char="Ø"/>
            </a:pPr>
            <a:r>
              <a:rPr lang="en-US" sz="1800" b="1" dirty="0">
                <a:latin typeface="Inter"/>
              </a:rPr>
              <a:t> </a:t>
            </a:r>
            <a:r>
              <a:rPr lang="en-US" sz="1800" b="1" i="0" dirty="0">
                <a:effectLst/>
                <a:latin typeface="Inter"/>
              </a:rPr>
              <a:t>histogram_width</a:t>
            </a:r>
            <a:r>
              <a:rPr lang="en-US" sz="1800" b="0" i="0" dirty="0">
                <a:effectLst/>
                <a:latin typeface="Inter"/>
              </a:rPr>
              <a:t> </a:t>
            </a:r>
          </a:p>
          <a:p>
            <a:pPr marL="285750" indent="-285750" algn="l">
              <a:buFont typeface="Wingdings" panose="05000000000000000000" pitchFamily="2" charset="2"/>
              <a:buChar char="Ø"/>
            </a:pPr>
            <a:r>
              <a:rPr lang="en-US" sz="1800" b="1" dirty="0">
                <a:latin typeface="Inter"/>
              </a:rPr>
              <a:t> </a:t>
            </a:r>
            <a:r>
              <a:rPr lang="en-US" sz="1800" b="1" i="0" dirty="0">
                <a:effectLst/>
                <a:latin typeface="Inter"/>
              </a:rPr>
              <a:t>histogram_min</a:t>
            </a:r>
            <a:r>
              <a:rPr lang="en-US" sz="1800" b="0" i="0" dirty="0">
                <a:effectLst/>
                <a:latin typeface="Inter"/>
              </a:rPr>
              <a:t> </a:t>
            </a:r>
          </a:p>
          <a:p>
            <a:pPr marL="285750" indent="-285750" algn="l">
              <a:buFont typeface="Wingdings" panose="05000000000000000000" pitchFamily="2" charset="2"/>
              <a:buChar char="Ø"/>
            </a:pPr>
            <a:r>
              <a:rPr lang="en-US" sz="1800" b="1" dirty="0">
                <a:latin typeface="Inter"/>
              </a:rPr>
              <a:t> </a:t>
            </a:r>
            <a:r>
              <a:rPr lang="en-US" sz="1800" b="1" i="0" dirty="0">
                <a:effectLst/>
                <a:latin typeface="Inter"/>
              </a:rPr>
              <a:t>histogram_max</a:t>
            </a:r>
            <a:r>
              <a:rPr lang="en-US" sz="1800" b="0" i="0" dirty="0">
                <a:effectLst/>
                <a:latin typeface="Inter"/>
              </a:rPr>
              <a:t> </a:t>
            </a:r>
          </a:p>
          <a:p>
            <a:pPr marL="285750" indent="-285750" algn="l">
              <a:buFont typeface="Wingdings" panose="05000000000000000000" pitchFamily="2" charset="2"/>
              <a:buChar char="Ø"/>
            </a:pPr>
            <a:r>
              <a:rPr lang="en-US" sz="1800" b="1" dirty="0">
                <a:latin typeface="Inter"/>
              </a:rPr>
              <a:t> </a:t>
            </a:r>
            <a:r>
              <a:rPr lang="en-US" sz="1800" b="1" i="0" dirty="0">
                <a:effectLst/>
                <a:latin typeface="Inter"/>
              </a:rPr>
              <a:t>histogram_number_of_peaks</a:t>
            </a:r>
            <a:r>
              <a:rPr lang="en-US" sz="1800" b="0" i="0" dirty="0">
                <a:effectLst/>
                <a:latin typeface="Inter"/>
              </a:rPr>
              <a:t> </a:t>
            </a:r>
          </a:p>
          <a:p>
            <a:pPr marL="285750" indent="-285750" algn="l">
              <a:buFont typeface="Wingdings" panose="05000000000000000000" pitchFamily="2" charset="2"/>
              <a:buChar char="Ø"/>
            </a:pPr>
            <a:r>
              <a:rPr lang="en-US" sz="1800" b="1" dirty="0">
                <a:latin typeface="Inter"/>
              </a:rPr>
              <a:t> </a:t>
            </a:r>
            <a:r>
              <a:rPr lang="en-US" sz="1800" b="1" i="0" dirty="0">
                <a:effectLst/>
                <a:latin typeface="Inter"/>
              </a:rPr>
              <a:t>histogram_number_of_zeroes</a:t>
            </a:r>
            <a:r>
              <a:rPr lang="en-US" sz="1800" b="0" i="0" dirty="0">
                <a:effectLst/>
                <a:latin typeface="Inter"/>
              </a:rPr>
              <a:t> </a:t>
            </a:r>
          </a:p>
          <a:p>
            <a:pPr marL="285750" indent="-285750" algn="l">
              <a:buFont typeface="Wingdings" panose="05000000000000000000" pitchFamily="2" charset="2"/>
              <a:buChar char="Ø"/>
            </a:pPr>
            <a:r>
              <a:rPr lang="en-US" sz="1800" dirty="0">
                <a:latin typeface="Inter"/>
              </a:rPr>
              <a:t> </a:t>
            </a:r>
            <a:r>
              <a:rPr lang="en-US" sz="1800" b="1" i="0" dirty="0">
                <a:effectLst/>
                <a:latin typeface="Inter"/>
              </a:rPr>
              <a:t>histogram_mode</a:t>
            </a:r>
            <a:r>
              <a:rPr lang="en-US" sz="1800" b="0" i="0" dirty="0">
                <a:effectLst/>
                <a:latin typeface="Inter"/>
              </a:rPr>
              <a:t> </a:t>
            </a:r>
          </a:p>
          <a:p>
            <a:pPr marL="285750" indent="-285750" algn="l">
              <a:buFont typeface="Wingdings" panose="05000000000000000000" pitchFamily="2" charset="2"/>
              <a:buChar char="Ø"/>
            </a:pPr>
            <a:r>
              <a:rPr lang="en-US" sz="1800" b="1" dirty="0">
                <a:latin typeface="Inter"/>
              </a:rPr>
              <a:t> </a:t>
            </a:r>
            <a:r>
              <a:rPr lang="en-US" sz="1800" b="1" i="0" dirty="0">
                <a:effectLst/>
                <a:latin typeface="Inter"/>
              </a:rPr>
              <a:t>histogram_mean</a:t>
            </a:r>
            <a:r>
              <a:rPr lang="en-US" sz="1800" b="0" i="0" dirty="0">
                <a:effectLst/>
                <a:latin typeface="Inter"/>
              </a:rPr>
              <a:t> </a:t>
            </a:r>
          </a:p>
          <a:p>
            <a:pPr marL="285750" indent="-285750" algn="l">
              <a:buFont typeface="Wingdings" panose="05000000000000000000" pitchFamily="2" charset="2"/>
              <a:buChar char="Ø"/>
            </a:pPr>
            <a:r>
              <a:rPr lang="en-US" sz="1800" b="1" i="0" dirty="0">
                <a:effectLst/>
                <a:latin typeface="Inter"/>
              </a:rPr>
              <a:t>histogram_median</a:t>
            </a:r>
            <a:r>
              <a:rPr lang="en-US" sz="1800" b="0" i="0" dirty="0">
                <a:effectLst/>
                <a:latin typeface="Inter"/>
              </a:rPr>
              <a:t> </a:t>
            </a:r>
          </a:p>
          <a:p>
            <a:pPr marL="285750" indent="-285750" algn="l">
              <a:buFont typeface="Wingdings" panose="05000000000000000000" pitchFamily="2" charset="2"/>
              <a:buChar char="Ø"/>
            </a:pPr>
            <a:r>
              <a:rPr lang="en-US" sz="1800" b="1" i="0" dirty="0">
                <a:effectLst/>
                <a:latin typeface="Inter"/>
              </a:rPr>
              <a:t> histogram_variance</a:t>
            </a:r>
            <a:r>
              <a:rPr lang="en-US" sz="1800" b="0" i="0" dirty="0">
                <a:effectLst/>
                <a:latin typeface="Inter"/>
              </a:rPr>
              <a:t> </a:t>
            </a:r>
          </a:p>
          <a:p>
            <a:pPr marL="285750" indent="-285750" algn="l">
              <a:buFont typeface="Wingdings" panose="05000000000000000000" pitchFamily="2" charset="2"/>
              <a:buChar char="Ø"/>
            </a:pPr>
            <a:r>
              <a:rPr lang="en-US" sz="1800" b="1" i="0" dirty="0">
                <a:effectLst/>
                <a:latin typeface="Inter"/>
              </a:rPr>
              <a:t> histogram_tendency</a:t>
            </a:r>
            <a:r>
              <a:rPr lang="en-US" sz="1800" b="0" i="0" dirty="0">
                <a:effectLst/>
                <a:latin typeface="Inter"/>
              </a:rPr>
              <a:t> </a:t>
            </a:r>
          </a:p>
          <a:p>
            <a:pPr algn="l"/>
            <a:endParaRPr lang="en-US" dirty="0">
              <a:latin typeface="Inter"/>
            </a:endParaRPr>
          </a:p>
          <a:p>
            <a:pPr marL="285750" indent="-285750" algn="l">
              <a:buFont typeface="Wingdings" panose="05000000000000000000" pitchFamily="2" charset="2"/>
              <a:buChar char="v"/>
            </a:pPr>
            <a:r>
              <a:rPr lang="en-US" sz="1800" b="1" i="0" dirty="0">
                <a:effectLst/>
                <a:latin typeface="Inter"/>
              </a:rPr>
              <a:t>NOW SHAPE OF OUR DATA BECOME</a:t>
            </a:r>
          </a:p>
          <a:p>
            <a:pPr algn="l"/>
            <a:r>
              <a:rPr lang="en-US" sz="1800" i="0" dirty="0">
                <a:effectLst/>
                <a:latin typeface="Inter"/>
              </a:rPr>
              <a:t>      </a:t>
            </a:r>
          </a:p>
          <a:p>
            <a:pPr algn="l"/>
            <a:r>
              <a:rPr lang="en-US" dirty="0">
                <a:latin typeface="Inter"/>
              </a:rPr>
              <a:t>      </a:t>
            </a:r>
            <a:r>
              <a:rPr lang="en-US" sz="1800" i="0" dirty="0">
                <a:effectLst/>
                <a:latin typeface="Inter"/>
              </a:rPr>
              <a:t>(2126,16)</a:t>
            </a:r>
          </a:p>
          <a:p>
            <a:pPr algn="l">
              <a:buFont typeface="Wingdings" panose="05000000000000000000" pitchFamily="2" charset="2"/>
              <a:buChar char="Ø"/>
            </a:pPr>
            <a:endParaRPr lang="en-US" b="0" i="0" dirty="0">
              <a:effectLst/>
              <a:latin typeface="Inter"/>
            </a:endParaRPr>
          </a:p>
          <a:p>
            <a:endParaRPr lang="en-IN" dirty="0"/>
          </a:p>
          <a:p>
            <a:endParaRPr lang="en-IN" dirty="0"/>
          </a:p>
        </p:txBody>
      </p:sp>
    </p:spTree>
    <p:extLst>
      <p:ext uri="{BB962C8B-B14F-4D97-AF65-F5344CB8AC3E}">
        <p14:creationId xmlns:p14="http://schemas.microsoft.com/office/powerpoint/2010/main" val="374826075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itle 2">
            <a:extLst>
              <a:ext uri="{FF2B5EF4-FFF2-40B4-BE49-F238E27FC236}">
                <a16:creationId xmlns:a16="http://schemas.microsoft.com/office/drawing/2014/main" id="{2908E944-6528-36C7-9AD7-537530080559}"/>
              </a:ext>
            </a:extLst>
          </p:cNvPr>
          <p:cNvSpPr>
            <a:spLocks noGrp="1"/>
          </p:cNvSpPr>
          <p:nvPr>
            <p:ph type="title"/>
          </p:nvPr>
        </p:nvSpPr>
        <p:spPr>
          <a:xfrm>
            <a:off x="110231" y="558396"/>
            <a:ext cx="10515600" cy="1325563"/>
          </a:xfrm>
        </p:spPr>
        <p:txBody>
          <a:bodyPr/>
          <a:lstStyle/>
          <a:p>
            <a:r>
              <a:rPr lang="en-IN" dirty="0"/>
              <a:t>Check The Event Rate of Target Feature</a:t>
            </a:r>
          </a:p>
        </p:txBody>
      </p:sp>
      <p:sp>
        <p:nvSpPr>
          <p:cNvPr id="4" name="Content Placeholder 3">
            <a:extLst>
              <a:ext uri="{FF2B5EF4-FFF2-40B4-BE49-F238E27FC236}">
                <a16:creationId xmlns:a16="http://schemas.microsoft.com/office/drawing/2014/main" id="{979D0132-D465-644F-F2A2-D6707E6C8FFA}"/>
              </a:ext>
            </a:extLst>
          </p:cNvPr>
          <p:cNvSpPr>
            <a:spLocks noGrp="1"/>
          </p:cNvSpPr>
          <p:nvPr>
            <p:ph sz="half" idx="1"/>
          </p:nvPr>
        </p:nvSpPr>
        <p:spPr>
          <a:xfrm>
            <a:off x="838200" y="1912167"/>
            <a:ext cx="4026763" cy="1814220"/>
          </a:xfrm>
        </p:spPr>
        <p:txBody>
          <a:bodyPr>
            <a:normAutofit/>
          </a:bodyPr>
          <a:lstStyle/>
          <a:p>
            <a:pPr marL="0" indent="0">
              <a:buNone/>
            </a:pPr>
            <a:r>
              <a:rPr lang="en-IN" sz="3200" dirty="0"/>
              <a:t>Here we finds that Our data is highly imbalanced.</a:t>
            </a:r>
          </a:p>
        </p:txBody>
      </p:sp>
      <p:pic>
        <p:nvPicPr>
          <p:cNvPr id="6" name="Content Placeholder 5">
            <a:extLst>
              <a:ext uri="{FF2B5EF4-FFF2-40B4-BE49-F238E27FC236}">
                <a16:creationId xmlns:a16="http://schemas.microsoft.com/office/drawing/2014/main" id="{85D32A8D-9448-542E-61AD-0F0C5619D392}"/>
              </a:ext>
            </a:extLst>
          </p:cNvPr>
          <p:cNvPicPr>
            <a:picLocks noGrp="1" noChangeAspect="1"/>
          </p:cNvPicPr>
          <p:nvPr>
            <p:ph sz="half" idx="2"/>
          </p:nvPr>
        </p:nvPicPr>
        <p:blipFill>
          <a:blip r:embed="rId4"/>
          <a:stretch>
            <a:fillRect/>
          </a:stretch>
        </p:blipFill>
        <p:spPr>
          <a:xfrm>
            <a:off x="6243877" y="1756409"/>
            <a:ext cx="5571562" cy="4362910"/>
          </a:xfrm>
          <a:prstGeom prst="rect">
            <a:avLst/>
          </a:prstGeom>
        </p:spPr>
      </p:pic>
      <p:pic>
        <p:nvPicPr>
          <p:cNvPr id="9" name="Picture 8">
            <a:extLst>
              <a:ext uri="{FF2B5EF4-FFF2-40B4-BE49-F238E27FC236}">
                <a16:creationId xmlns:a16="http://schemas.microsoft.com/office/drawing/2014/main" id="{0782A150-364A-1EE5-8110-A238390522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6067" y="3429000"/>
            <a:ext cx="2377322" cy="2749561"/>
          </a:xfrm>
          <a:prstGeom prst="rect">
            <a:avLst/>
          </a:prstGeom>
        </p:spPr>
      </p:pic>
    </p:spTree>
    <p:extLst>
      <p:ext uri="{BB962C8B-B14F-4D97-AF65-F5344CB8AC3E}">
        <p14:creationId xmlns:p14="http://schemas.microsoft.com/office/powerpoint/2010/main" val="39048633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circle(in)">
                                      <p:cBhvr>
                                        <p:cTn id="25" dur="20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xit" presetSubtype="21" fill="hold" nodeType="clickEffect">
                                  <p:stCondLst>
                                    <p:cond delay="0"/>
                                  </p:stCondLst>
                                  <p:childTnLst>
                                    <p:animEffect transition="out" filter="barn(inVertical)">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78"/>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itle 2">
            <a:extLst>
              <a:ext uri="{FF2B5EF4-FFF2-40B4-BE49-F238E27FC236}">
                <a16:creationId xmlns:a16="http://schemas.microsoft.com/office/drawing/2014/main" id="{70622DB4-D54F-D3C9-8457-FEA9BDA37528}"/>
              </a:ext>
            </a:extLst>
          </p:cNvPr>
          <p:cNvSpPr>
            <a:spLocks noGrp="1"/>
          </p:cNvSpPr>
          <p:nvPr>
            <p:ph type="title"/>
          </p:nvPr>
        </p:nvSpPr>
        <p:spPr>
          <a:xfrm>
            <a:off x="285547" y="250031"/>
            <a:ext cx="10515600" cy="1325563"/>
          </a:xfrm>
        </p:spPr>
        <p:txBody>
          <a:bodyPr/>
          <a:lstStyle/>
          <a:p>
            <a:pPr algn="ctr"/>
            <a:r>
              <a:rPr lang="en-IN" dirty="0">
                <a:latin typeface="Algerian" panose="04020705040A02060702" pitchFamily="82" charset="0"/>
              </a:rPr>
              <a:t>TWO WAYS</a:t>
            </a:r>
          </a:p>
        </p:txBody>
      </p:sp>
      <p:pic>
        <p:nvPicPr>
          <p:cNvPr id="9" name="Content Placeholder 8">
            <a:extLst>
              <a:ext uri="{FF2B5EF4-FFF2-40B4-BE49-F238E27FC236}">
                <a16:creationId xmlns:a16="http://schemas.microsoft.com/office/drawing/2014/main" id="{A94BBBD3-20C9-DBDF-6CD7-97EB2B7A5CA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52078" y="1327020"/>
            <a:ext cx="6374166" cy="4906487"/>
          </a:xfrm>
        </p:spPr>
      </p:pic>
    </p:spTree>
    <p:extLst>
      <p:ext uri="{BB962C8B-B14F-4D97-AF65-F5344CB8AC3E}">
        <p14:creationId xmlns:p14="http://schemas.microsoft.com/office/powerpoint/2010/main" val="3689552541"/>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78"/>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5" name="TextBox 4">
            <a:extLst>
              <a:ext uri="{FF2B5EF4-FFF2-40B4-BE49-F238E27FC236}">
                <a16:creationId xmlns:a16="http://schemas.microsoft.com/office/drawing/2014/main" id="{4987B515-595D-7A8F-6499-3F10CE86F46F}"/>
              </a:ext>
            </a:extLst>
          </p:cNvPr>
          <p:cNvSpPr txBox="1"/>
          <p:nvPr/>
        </p:nvSpPr>
        <p:spPr>
          <a:xfrm>
            <a:off x="812766" y="1595761"/>
            <a:ext cx="9090734" cy="3323987"/>
          </a:xfrm>
          <a:prstGeom prst="rect">
            <a:avLst/>
          </a:prstGeom>
          <a:noFill/>
        </p:spPr>
        <p:txBody>
          <a:bodyPr wrap="square" rtlCol="0">
            <a:spAutoFit/>
          </a:bodyPr>
          <a:lstStyle/>
          <a:p>
            <a:r>
              <a:rPr lang="en-IN" sz="4800" dirty="0"/>
              <a:t>1. Balance the imbalanced data.</a:t>
            </a:r>
          </a:p>
          <a:p>
            <a:endParaRPr lang="en-IN" sz="4800" dirty="0"/>
          </a:p>
          <a:p>
            <a:pPr marL="0" indent="0">
              <a:buNone/>
            </a:pPr>
            <a:endParaRPr lang="en-IN" sz="4800" dirty="0"/>
          </a:p>
          <a:p>
            <a:pPr marL="0" indent="0">
              <a:buNone/>
            </a:pPr>
            <a:r>
              <a:rPr lang="en-IN" sz="4800" dirty="0"/>
              <a:t>2. Go ahead with the same data.</a:t>
            </a:r>
          </a:p>
          <a:p>
            <a:endParaRPr lang="en-IN" dirty="0"/>
          </a:p>
        </p:txBody>
      </p:sp>
    </p:spTree>
    <p:extLst>
      <p:ext uri="{BB962C8B-B14F-4D97-AF65-F5344CB8AC3E}">
        <p14:creationId xmlns:p14="http://schemas.microsoft.com/office/powerpoint/2010/main" val="2924189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78"/>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5" name="TextBox 4">
            <a:extLst>
              <a:ext uri="{FF2B5EF4-FFF2-40B4-BE49-F238E27FC236}">
                <a16:creationId xmlns:a16="http://schemas.microsoft.com/office/drawing/2014/main" id="{38672B60-088B-00A0-A914-4BA0F149DB61}"/>
              </a:ext>
            </a:extLst>
          </p:cNvPr>
          <p:cNvSpPr txBox="1"/>
          <p:nvPr/>
        </p:nvSpPr>
        <p:spPr>
          <a:xfrm>
            <a:off x="550416" y="1085295"/>
            <a:ext cx="9197266" cy="4308872"/>
          </a:xfrm>
          <a:prstGeom prst="rect">
            <a:avLst/>
          </a:prstGeom>
          <a:noFill/>
        </p:spPr>
        <p:txBody>
          <a:bodyPr wrap="square" rtlCol="0">
            <a:spAutoFit/>
          </a:bodyPr>
          <a:lstStyle/>
          <a:p>
            <a:pPr marL="457200" indent="-457200">
              <a:buFont typeface="Wingdings" panose="05000000000000000000" pitchFamily="2" charset="2"/>
              <a:buChar char="§"/>
            </a:pPr>
            <a:r>
              <a:rPr lang="en-IN" sz="3200" dirty="0"/>
              <a:t>If we try to balance the data with the help of artificial data. Then so many possibility that our data becomes </a:t>
            </a:r>
            <a:r>
              <a:rPr lang="en-IN" sz="3200" b="1" dirty="0"/>
              <a:t>duplicate</a:t>
            </a:r>
            <a:r>
              <a:rPr lang="en-IN" sz="3200" dirty="0"/>
              <a:t>.</a:t>
            </a:r>
          </a:p>
          <a:p>
            <a:pPr marL="0" indent="0">
              <a:buNone/>
            </a:pPr>
            <a:endParaRPr lang="en-IN" sz="3200" dirty="0"/>
          </a:p>
          <a:p>
            <a:pPr marL="457200" indent="-457200">
              <a:buFont typeface="Wingdings" panose="05000000000000000000" pitchFamily="2" charset="2"/>
              <a:buChar char="§"/>
            </a:pPr>
            <a:r>
              <a:rPr lang="en-IN" sz="3200" dirty="0"/>
              <a:t>As we know duplicate data is not good for our prediction or for model’s good accuracy. So, Lets try the second way if it give bad accuracy then we go with the first way.</a:t>
            </a:r>
          </a:p>
          <a:p>
            <a:endParaRPr lang="en-IN" dirty="0"/>
          </a:p>
        </p:txBody>
      </p:sp>
    </p:spTree>
    <p:extLst>
      <p:ext uri="{BB962C8B-B14F-4D97-AF65-F5344CB8AC3E}">
        <p14:creationId xmlns:p14="http://schemas.microsoft.com/office/powerpoint/2010/main" val="831543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5" name="TextBox 4">
            <a:extLst>
              <a:ext uri="{FF2B5EF4-FFF2-40B4-BE49-F238E27FC236}">
                <a16:creationId xmlns:a16="http://schemas.microsoft.com/office/drawing/2014/main" id="{E208353D-0878-F8CA-73D5-7F17AB01A38E}"/>
              </a:ext>
            </a:extLst>
          </p:cNvPr>
          <p:cNvSpPr txBox="1"/>
          <p:nvPr/>
        </p:nvSpPr>
        <p:spPr>
          <a:xfrm>
            <a:off x="745724" y="1029810"/>
            <a:ext cx="8620218" cy="5078313"/>
          </a:xfrm>
          <a:prstGeom prst="rect">
            <a:avLst/>
          </a:prstGeom>
          <a:noFill/>
        </p:spPr>
        <p:txBody>
          <a:bodyPr wrap="square" rtlCol="0">
            <a:spAutoFit/>
          </a:bodyPr>
          <a:lstStyle/>
          <a:p>
            <a:r>
              <a:rPr lang="en-US" sz="3600" dirty="0"/>
              <a:t>Lets distribute the data – </a:t>
            </a:r>
          </a:p>
          <a:p>
            <a:r>
              <a:rPr lang="en-US" sz="3600" dirty="0"/>
              <a:t> </a:t>
            </a:r>
          </a:p>
          <a:p>
            <a:pPr algn="just"/>
            <a:r>
              <a:rPr lang="en-US" sz="3600" dirty="0"/>
              <a:t>In the independent feature and the dependent feature, here we use only </a:t>
            </a:r>
            <a:r>
              <a:rPr lang="en-US" sz="3600" b="1" dirty="0"/>
              <a:t>2000 rows data </a:t>
            </a:r>
            <a:r>
              <a:rPr lang="en-US" sz="3600" dirty="0"/>
              <a:t>for the training and testing of the model.</a:t>
            </a:r>
          </a:p>
          <a:p>
            <a:endParaRPr lang="en-US" sz="3600" dirty="0"/>
          </a:p>
          <a:p>
            <a:pPr marL="571500" indent="-571500" algn="just">
              <a:buFont typeface="Wingdings" panose="05000000000000000000" pitchFamily="2" charset="2"/>
              <a:buChar char="v"/>
            </a:pPr>
            <a:r>
              <a:rPr lang="en-US" sz="3600" b="1" dirty="0"/>
              <a:t>126 rows</a:t>
            </a:r>
            <a:r>
              <a:rPr lang="en-US" sz="3600" dirty="0"/>
              <a:t> of data we take in spare as a </a:t>
            </a:r>
            <a:r>
              <a:rPr lang="en-US" sz="3600" b="1" dirty="0"/>
              <a:t>outer data</a:t>
            </a:r>
            <a:r>
              <a:rPr lang="en-US" sz="3600" dirty="0"/>
              <a:t> to test our model.</a:t>
            </a:r>
            <a:endParaRPr lang="en-IN" sz="3600" dirty="0"/>
          </a:p>
        </p:txBody>
      </p:sp>
    </p:spTree>
    <p:extLst>
      <p:ext uri="{BB962C8B-B14F-4D97-AF65-F5344CB8AC3E}">
        <p14:creationId xmlns:p14="http://schemas.microsoft.com/office/powerpoint/2010/main" val="3304214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10" name="Title 9">
            <a:extLst>
              <a:ext uri="{FF2B5EF4-FFF2-40B4-BE49-F238E27FC236}">
                <a16:creationId xmlns:a16="http://schemas.microsoft.com/office/drawing/2014/main" id="{1017B80D-2929-34F9-D879-93D93D94DB52}"/>
              </a:ext>
            </a:extLst>
          </p:cNvPr>
          <p:cNvSpPr>
            <a:spLocks noGrp="1"/>
          </p:cNvSpPr>
          <p:nvPr>
            <p:ph type="title"/>
          </p:nvPr>
        </p:nvSpPr>
        <p:spPr>
          <a:xfrm>
            <a:off x="838200" y="365125"/>
            <a:ext cx="10515600" cy="1837274"/>
          </a:xfrm>
        </p:spPr>
        <p:txBody>
          <a:bodyPr>
            <a:normAutofit fontScale="90000"/>
          </a:bodyPr>
          <a:lstStyle/>
          <a:p>
            <a:br>
              <a:rPr lang="en-IN" dirty="0"/>
            </a:br>
            <a:r>
              <a:rPr lang="en-IN" dirty="0"/>
              <a:t>		</a:t>
            </a:r>
            <a:r>
              <a:rPr lang="en-IN" b="1" dirty="0"/>
              <a:t>    TRAN_TEST_SPLIT</a:t>
            </a:r>
            <a:br>
              <a:rPr lang="en-IN" b="1" dirty="0"/>
            </a:br>
            <a:br>
              <a:rPr lang="en-IN" dirty="0"/>
            </a:br>
            <a:r>
              <a:rPr lang="en-IN" dirty="0"/>
              <a:t>                              </a:t>
            </a:r>
            <a:r>
              <a:rPr lang="en-IN" sz="4900" b="1" dirty="0"/>
              <a:t>2000</a:t>
            </a:r>
            <a:r>
              <a:rPr lang="en-IN" sz="4900" dirty="0">
                <a:latin typeface="+mn-lt"/>
              </a:rPr>
              <a:t> </a:t>
            </a:r>
            <a:br>
              <a:rPr lang="en-IN" dirty="0"/>
            </a:br>
            <a:endParaRPr lang="en-IN" dirty="0"/>
          </a:p>
        </p:txBody>
      </p:sp>
      <p:sp>
        <p:nvSpPr>
          <p:cNvPr id="24" name="TextBox 23">
            <a:extLst>
              <a:ext uri="{FF2B5EF4-FFF2-40B4-BE49-F238E27FC236}">
                <a16:creationId xmlns:a16="http://schemas.microsoft.com/office/drawing/2014/main" id="{1DADE60C-384B-A394-464F-29A574D0C880}"/>
              </a:ext>
            </a:extLst>
          </p:cNvPr>
          <p:cNvSpPr txBox="1"/>
          <p:nvPr/>
        </p:nvSpPr>
        <p:spPr>
          <a:xfrm>
            <a:off x="941033" y="2405849"/>
            <a:ext cx="9348186" cy="769441"/>
          </a:xfrm>
          <a:prstGeom prst="rect">
            <a:avLst/>
          </a:prstGeom>
          <a:noFill/>
        </p:spPr>
        <p:txBody>
          <a:bodyPr wrap="square" rtlCol="0">
            <a:spAutoFit/>
          </a:bodyPr>
          <a:lstStyle/>
          <a:p>
            <a:r>
              <a:rPr lang="en-IN" sz="4400" b="1" dirty="0">
                <a:latin typeface="+mj-lt"/>
              </a:rPr>
              <a:t>TRAINING DATA           TESTING DATA</a:t>
            </a:r>
          </a:p>
        </p:txBody>
      </p:sp>
      <p:sp>
        <p:nvSpPr>
          <p:cNvPr id="25" name="TextBox 24">
            <a:extLst>
              <a:ext uri="{FF2B5EF4-FFF2-40B4-BE49-F238E27FC236}">
                <a16:creationId xmlns:a16="http://schemas.microsoft.com/office/drawing/2014/main" id="{2AD7E865-4EDD-0D43-360E-70F3EDDBEF32}"/>
              </a:ext>
            </a:extLst>
          </p:cNvPr>
          <p:cNvSpPr txBox="1"/>
          <p:nvPr/>
        </p:nvSpPr>
        <p:spPr>
          <a:xfrm>
            <a:off x="1065320" y="4181383"/>
            <a:ext cx="7625919" cy="769441"/>
          </a:xfrm>
          <a:prstGeom prst="rect">
            <a:avLst/>
          </a:prstGeom>
          <a:noFill/>
        </p:spPr>
        <p:txBody>
          <a:bodyPr wrap="square" rtlCol="0">
            <a:spAutoFit/>
          </a:bodyPr>
          <a:lstStyle/>
          <a:p>
            <a:r>
              <a:rPr lang="en-IN" sz="4400" b="1" dirty="0">
                <a:latin typeface="+mj-lt"/>
              </a:rPr>
              <a:t>        80%                               20%</a:t>
            </a:r>
          </a:p>
        </p:txBody>
      </p:sp>
    </p:spTree>
    <p:extLst>
      <p:ext uri="{BB962C8B-B14F-4D97-AF65-F5344CB8AC3E}">
        <p14:creationId xmlns:p14="http://schemas.microsoft.com/office/powerpoint/2010/main" val="22131591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id="{4535D547-415D-7405-815A-707E706CC77F}"/>
              </a:ext>
            </a:extLst>
          </p:cNvPr>
          <p:cNvSpPr txBox="1"/>
          <p:nvPr/>
        </p:nvSpPr>
        <p:spPr>
          <a:xfrm>
            <a:off x="630315" y="843379"/>
            <a:ext cx="8575829" cy="5509200"/>
          </a:xfrm>
          <a:prstGeom prst="rect">
            <a:avLst/>
          </a:prstGeom>
          <a:noFill/>
        </p:spPr>
        <p:txBody>
          <a:bodyPr wrap="square" rtlCol="0">
            <a:spAutoFit/>
          </a:bodyPr>
          <a:lstStyle/>
          <a:p>
            <a:pPr algn="ctr"/>
            <a:r>
              <a:rPr lang="en-IN" sz="4400" dirty="0">
                <a:latin typeface="Algerian" panose="04020705040A02060702" pitchFamily="82" charset="0"/>
              </a:rPr>
              <a:t>STANDARDIZED THE  DATA</a:t>
            </a:r>
          </a:p>
          <a:p>
            <a:pPr algn="ctr"/>
            <a:endParaRPr lang="en-IN" sz="2800" dirty="0"/>
          </a:p>
          <a:p>
            <a:endParaRPr lang="en-IN" sz="2800" dirty="0"/>
          </a:p>
          <a:p>
            <a:r>
              <a:rPr lang="en-IN" sz="2800" dirty="0"/>
              <a:t>By StandardScaler</a:t>
            </a:r>
          </a:p>
          <a:p>
            <a:endParaRPr lang="en-IN" sz="2800" dirty="0"/>
          </a:p>
          <a:p>
            <a:endParaRPr lang="en-IN" sz="2800" dirty="0"/>
          </a:p>
          <a:p>
            <a:r>
              <a:rPr lang="en-IN" sz="2800" dirty="0"/>
              <a:t>	</a:t>
            </a:r>
            <a:r>
              <a:rPr lang="en-US" sz="2800" b="0" i="0" dirty="0">
                <a:solidFill>
                  <a:srgbClr val="D1D5DB"/>
                </a:solidFill>
                <a:effectLst/>
                <a:latin typeface="Söhne"/>
              </a:rPr>
              <a:t> </a:t>
            </a:r>
            <a:r>
              <a:rPr lang="en-US" sz="2800" b="0" i="0" dirty="0">
                <a:effectLst/>
                <a:latin typeface="Söhne"/>
              </a:rPr>
              <a:t>It is a preprocessing technique in machine learning that standardizes the features by removing the mean and scaling to unit variance.</a:t>
            </a:r>
            <a:endParaRPr lang="en-IN" sz="2800" dirty="0"/>
          </a:p>
          <a:p>
            <a:pPr algn="ctr"/>
            <a:endParaRPr lang="en-IN" sz="2800" dirty="0"/>
          </a:p>
          <a:p>
            <a:pPr algn="ctr"/>
            <a:endParaRPr lang="en-IN" sz="2800" dirty="0"/>
          </a:p>
          <a:p>
            <a:pPr algn="ctr"/>
            <a:endParaRPr lang="en-IN" sz="2800" dirty="0"/>
          </a:p>
        </p:txBody>
      </p:sp>
    </p:spTree>
    <p:extLst>
      <p:ext uri="{BB962C8B-B14F-4D97-AF65-F5344CB8AC3E}">
        <p14:creationId xmlns:p14="http://schemas.microsoft.com/office/powerpoint/2010/main" val="745344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id="{84AF7144-D350-28DF-A24D-2F3895451822}"/>
              </a:ext>
            </a:extLst>
          </p:cNvPr>
          <p:cNvSpPr txBox="1"/>
          <p:nvPr/>
        </p:nvSpPr>
        <p:spPr>
          <a:xfrm>
            <a:off x="1130299" y="923276"/>
            <a:ext cx="8231663" cy="523220"/>
          </a:xfrm>
          <a:prstGeom prst="rect">
            <a:avLst/>
          </a:prstGeom>
          <a:noFill/>
        </p:spPr>
        <p:txBody>
          <a:bodyPr wrap="square" rtlCol="0">
            <a:spAutoFit/>
          </a:bodyPr>
          <a:lstStyle/>
          <a:p>
            <a:r>
              <a:rPr lang="en-IN" sz="2800" dirty="0">
                <a:latin typeface="Algerian" panose="04020705040A02060702" pitchFamily="82" charset="0"/>
              </a:rPr>
              <a:t>AFTER STANDARIZATION, OUR DATA LOOKS AS</a:t>
            </a:r>
          </a:p>
        </p:txBody>
      </p:sp>
      <p:pic>
        <p:nvPicPr>
          <p:cNvPr id="4" name="Picture 3">
            <a:extLst>
              <a:ext uri="{FF2B5EF4-FFF2-40B4-BE49-F238E27FC236}">
                <a16:creationId xmlns:a16="http://schemas.microsoft.com/office/drawing/2014/main" id="{1EF869ED-E3E2-8E69-4C2C-9FC5238026B0}"/>
              </a:ext>
            </a:extLst>
          </p:cNvPr>
          <p:cNvPicPr>
            <a:picLocks noChangeAspect="1"/>
          </p:cNvPicPr>
          <p:nvPr/>
        </p:nvPicPr>
        <p:blipFill>
          <a:blip r:embed="rId4"/>
          <a:stretch>
            <a:fillRect/>
          </a:stretch>
        </p:blipFill>
        <p:spPr>
          <a:xfrm>
            <a:off x="972565" y="1696378"/>
            <a:ext cx="8389398" cy="2147654"/>
          </a:xfrm>
          <a:prstGeom prst="rect">
            <a:avLst/>
          </a:prstGeom>
        </p:spPr>
      </p:pic>
      <p:pic>
        <p:nvPicPr>
          <p:cNvPr id="5" name="Picture 4">
            <a:extLst>
              <a:ext uri="{FF2B5EF4-FFF2-40B4-BE49-F238E27FC236}">
                <a16:creationId xmlns:a16="http://schemas.microsoft.com/office/drawing/2014/main" id="{9FBA9B15-8576-CFA1-A230-01289F9431E8}"/>
              </a:ext>
            </a:extLst>
          </p:cNvPr>
          <p:cNvPicPr>
            <a:picLocks noChangeAspect="1"/>
          </p:cNvPicPr>
          <p:nvPr/>
        </p:nvPicPr>
        <p:blipFill>
          <a:blip r:embed="rId5"/>
          <a:stretch>
            <a:fillRect/>
          </a:stretch>
        </p:blipFill>
        <p:spPr>
          <a:xfrm>
            <a:off x="972565" y="4155469"/>
            <a:ext cx="8389398" cy="2147654"/>
          </a:xfrm>
          <a:prstGeom prst="rect">
            <a:avLst/>
          </a:prstGeom>
        </p:spPr>
      </p:pic>
      <p:sp>
        <p:nvSpPr>
          <p:cNvPr id="6" name="TextBox 5">
            <a:extLst>
              <a:ext uri="{FF2B5EF4-FFF2-40B4-BE49-F238E27FC236}">
                <a16:creationId xmlns:a16="http://schemas.microsoft.com/office/drawing/2014/main" id="{C49E95B3-736E-796F-518D-D29731FAE369}"/>
              </a:ext>
            </a:extLst>
          </p:cNvPr>
          <p:cNvSpPr txBox="1"/>
          <p:nvPr/>
        </p:nvSpPr>
        <p:spPr>
          <a:xfrm>
            <a:off x="4016175" y="1777299"/>
            <a:ext cx="1828800" cy="369332"/>
          </a:xfrm>
          <a:prstGeom prst="rect">
            <a:avLst/>
          </a:prstGeom>
          <a:noFill/>
        </p:spPr>
        <p:txBody>
          <a:bodyPr wrap="square" rtlCol="0">
            <a:spAutoFit/>
          </a:bodyPr>
          <a:lstStyle/>
          <a:p>
            <a:r>
              <a:rPr lang="en-IN" dirty="0"/>
              <a:t>Training Data</a:t>
            </a:r>
          </a:p>
        </p:txBody>
      </p:sp>
      <p:sp>
        <p:nvSpPr>
          <p:cNvPr id="8" name="TextBox 7">
            <a:extLst>
              <a:ext uri="{FF2B5EF4-FFF2-40B4-BE49-F238E27FC236}">
                <a16:creationId xmlns:a16="http://schemas.microsoft.com/office/drawing/2014/main" id="{1C2FB2A8-EB1F-0D8A-618D-879707C56B7E}"/>
              </a:ext>
            </a:extLst>
          </p:cNvPr>
          <p:cNvSpPr txBox="1"/>
          <p:nvPr/>
        </p:nvSpPr>
        <p:spPr>
          <a:xfrm>
            <a:off x="4147606" y="4323400"/>
            <a:ext cx="1565938" cy="369332"/>
          </a:xfrm>
          <a:prstGeom prst="rect">
            <a:avLst/>
          </a:prstGeom>
          <a:noFill/>
        </p:spPr>
        <p:txBody>
          <a:bodyPr wrap="square" rtlCol="0">
            <a:spAutoFit/>
          </a:bodyPr>
          <a:lstStyle/>
          <a:p>
            <a:r>
              <a:rPr lang="en-IN" dirty="0"/>
              <a:t>Testing Data</a:t>
            </a:r>
          </a:p>
        </p:txBody>
      </p:sp>
    </p:spTree>
    <p:extLst>
      <p:ext uri="{BB962C8B-B14F-4D97-AF65-F5344CB8AC3E}">
        <p14:creationId xmlns:p14="http://schemas.microsoft.com/office/powerpoint/2010/main" val="3107985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9" name="TextBox 8">
            <a:extLst>
              <a:ext uri="{FF2B5EF4-FFF2-40B4-BE49-F238E27FC236}">
                <a16:creationId xmlns:a16="http://schemas.microsoft.com/office/drawing/2014/main" id="{71CAABAC-2E04-77D6-44DD-B5D2BF65AA44}"/>
              </a:ext>
            </a:extLst>
          </p:cNvPr>
          <p:cNvSpPr txBox="1"/>
          <p:nvPr/>
        </p:nvSpPr>
        <p:spPr>
          <a:xfrm>
            <a:off x="408373" y="1100831"/>
            <a:ext cx="10049522" cy="4893647"/>
          </a:xfrm>
          <a:prstGeom prst="rect">
            <a:avLst/>
          </a:prstGeom>
          <a:noFill/>
        </p:spPr>
        <p:txBody>
          <a:bodyPr wrap="square" rtlCol="0">
            <a:spAutoFit/>
          </a:bodyPr>
          <a:lstStyle/>
          <a:p>
            <a:pPr marL="571500" indent="-571500">
              <a:buFont typeface="Wingdings" panose="05000000000000000000" pitchFamily="2" charset="2"/>
              <a:buChar char="q"/>
            </a:pPr>
            <a:r>
              <a:rPr lang="en-IN" sz="3000" dirty="0">
                <a:latin typeface="Algerian" panose="04020705040A02060702" pitchFamily="82" charset="0"/>
              </a:rPr>
              <a:t>OUR MODELLING APPROACH: -</a:t>
            </a:r>
            <a:endParaRPr lang="en-IN" sz="3000" b="1" dirty="0">
              <a:latin typeface="+mj-lt"/>
            </a:endParaRPr>
          </a:p>
          <a:p>
            <a:pPr marL="571500" indent="-571500">
              <a:buFont typeface="Wingdings" panose="05000000000000000000" pitchFamily="2" charset="2"/>
              <a:buChar char="q"/>
            </a:pPr>
            <a:endParaRPr lang="en-IN" sz="2400" b="1" dirty="0"/>
          </a:p>
          <a:p>
            <a:r>
              <a:rPr lang="en-IN" sz="2400" b="1" dirty="0"/>
              <a:t>         </a:t>
            </a:r>
            <a:r>
              <a:rPr lang="en-IN" sz="4400" b="1" dirty="0">
                <a:latin typeface="Bradley Hand ITC" panose="03070402050302030203" pitchFamily="66" charset="0"/>
              </a:rPr>
              <a:t>CLASSIFICATION PROBLEM</a:t>
            </a:r>
          </a:p>
          <a:p>
            <a:endParaRPr lang="en-IN" sz="2400" dirty="0"/>
          </a:p>
          <a:p>
            <a:pPr marL="571500" indent="-571500">
              <a:buFont typeface="Wingdings" panose="05000000000000000000" pitchFamily="2" charset="2"/>
              <a:buChar char="q"/>
            </a:pPr>
            <a:r>
              <a:rPr lang="en-IN" sz="3000" dirty="0">
                <a:latin typeface="Algerian" panose="04020705040A02060702" pitchFamily="82" charset="0"/>
              </a:rPr>
              <a:t>SO OUR EVALUATION METRICS ARE AS FOLLOWS: -</a:t>
            </a:r>
          </a:p>
          <a:p>
            <a:endParaRPr lang="en-IN" sz="2800" b="1" dirty="0">
              <a:latin typeface="+mj-lt"/>
            </a:endParaRPr>
          </a:p>
          <a:p>
            <a:pPr marL="571500" indent="-571500">
              <a:buFont typeface="Wingdings" panose="05000000000000000000" pitchFamily="2" charset="2"/>
              <a:buChar char="v"/>
            </a:pPr>
            <a:r>
              <a:rPr lang="en-IN" sz="4400" b="1" dirty="0">
                <a:latin typeface="Bradley Hand ITC" panose="03070402050302030203" pitchFamily="66" charset="0"/>
              </a:rPr>
              <a:t>CONFUSION MATRIX</a:t>
            </a:r>
          </a:p>
          <a:p>
            <a:pPr marL="571500" indent="-571500">
              <a:buFont typeface="Wingdings" panose="05000000000000000000" pitchFamily="2" charset="2"/>
              <a:buChar char="v"/>
            </a:pPr>
            <a:r>
              <a:rPr lang="en-IN" sz="4400" b="1" dirty="0">
                <a:latin typeface="Bradley Hand ITC" panose="03070402050302030203" pitchFamily="66" charset="0"/>
              </a:rPr>
              <a:t>ACCURACY SCORE</a:t>
            </a:r>
          </a:p>
          <a:p>
            <a:pPr marL="571500" indent="-571500">
              <a:buFont typeface="Wingdings" panose="05000000000000000000" pitchFamily="2" charset="2"/>
              <a:buChar char="v"/>
            </a:pPr>
            <a:r>
              <a:rPr lang="en-IN" sz="4400" b="1" dirty="0">
                <a:latin typeface="Bradley Hand ITC" panose="03070402050302030203" pitchFamily="66" charset="0"/>
              </a:rPr>
              <a:t>CLASSIFICATION REPORT</a:t>
            </a:r>
          </a:p>
        </p:txBody>
      </p:sp>
    </p:spTree>
    <p:extLst>
      <p:ext uri="{BB962C8B-B14F-4D97-AF65-F5344CB8AC3E}">
        <p14:creationId xmlns:p14="http://schemas.microsoft.com/office/powerpoint/2010/main" val="423540993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56"/>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5" name="TextBox 4">
            <a:extLst>
              <a:ext uri="{FF2B5EF4-FFF2-40B4-BE49-F238E27FC236}">
                <a16:creationId xmlns:a16="http://schemas.microsoft.com/office/drawing/2014/main" id="{F579DBA2-F07D-8CC9-6AD8-367AC58282B3}"/>
              </a:ext>
            </a:extLst>
          </p:cNvPr>
          <p:cNvSpPr txBox="1"/>
          <p:nvPr/>
        </p:nvSpPr>
        <p:spPr>
          <a:xfrm>
            <a:off x="310719" y="3185687"/>
            <a:ext cx="11301273" cy="1446550"/>
          </a:xfrm>
          <a:prstGeom prst="rect">
            <a:avLst/>
          </a:prstGeom>
          <a:noFill/>
        </p:spPr>
        <p:txBody>
          <a:bodyPr wrap="square" rtlCol="0">
            <a:spAutoFit/>
          </a:bodyPr>
          <a:lstStyle/>
          <a:p>
            <a:r>
              <a:rPr lang="en-IN" sz="4400" dirty="0">
                <a:latin typeface="Algerian" panose="04020705040A02060702" pitchFamily="82" charset="0"/>
                <a:cs typeface="Arial" panose="020B0604020202020204" pitchFamily="34" charset="0"/>
              </a:rPr>
              <a:t>Project - </a:t>
            </a:r>
          </a:p>
          <a:p>
            <a:r>
              <a:rPr lang="en-IN" sz="4400" dirty="0">
                <a:latin typeface="Algerian" panose="04020705040A02060702" pitchFamily="82" charset="0"/>
                <a:cs typeface="Arial" panose="020B0604020202020204" pitchFamily="34" charset="0"/>
              </a:rPr>
              <a:t>			FETAL HEALTH CLASSIFICATION</a:t>
            </a:r>
          </a:p>
        </p:txBody>
      </p:sp>
      <p:sp>
        <p:nvSpPr>
          <p:cNvPr id="3" name="TextBox 2">
            <a:extLst>
              <a:ext uri="{FF2B5EF4-FFF2-40B4-BE49-F238E27FC236}">
                <a16:creationId xmlns:a16="http://schemas.microsoft.com/office/drawing/2014/main" id="{E85069FB-93EC-1CCA-B6E7-A6042382C491}"/>
              </a:ext>
            </a:extLst>
          </p:cNvPr>
          <p:cNvSpPr txBox="1"/>
          <p:nvPr/>
        </p:nvSpPr>
        <p:spPr>
          <a:xfrm>
            <a:off x="372863" y="977680"/>
            <a:ext cx="8637971" cy="1446550"/>
          </a:xfrm>
          <a:prstGeom prst="rect">
            <a:avLst/>
          </a:prstGeom>
          <a:noFill/>
        </p:spPr>
        <p:txBody>
          <a:bodyPr wrap="square" rtlCol="0">
            <a:spAutoFit/>
          </a:bodyPr>
          <a:lstStyle/>
          <a:p>
            <a:r>
              <a:rPr lang="en-IN" sz="4400" dirty="0">
                <a:latin typeface="Algerian" panose="04020705040A02060702" pitchFamily="82" charset="0"/>
              </a:rPr>
              <a:t>DOMAIN -</a:t>
            </a:r>
          </a:p>
          <a:p>
            <a:r>
              <a:rPr lang="en-IN" sz="4400" dirty="0">
                <a:latin typeface="Algerian" panose="04020705040A02060702" pitchFamily="82" charset="0"/>
              </a:rPr>
              <a:t>			MEDICAL</a:t>
            </a:r>
          </a:p>
        </p:txBody>
      </p:sp>
    </p:spTree>
    <p:extLst>
      <p:ext uri="{BB962C8B-B14F-4D97-AF65-F5344CB8AC3E}">
        <p14:creationId xmlns:p14="http://schemas.microsoft.com/office/powerpoint/2010/main" val="15318764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arn(inVertical)">
                                      <p:cBhvr>
                                        <p:cTn id="15" dur="500"/>
                                        <p:tgtEl>
                                          <p:spTgt spid="5">
                                            <p:txEl>
                                              <p:pRg st="0" end="0"/>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barn(inVertical)">
                                      <p:cBhvr>
                                        <p:cTn id="18"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id="{A55009BC-9B90-2ACF-5659-7D860D6E97FC}"/>
              </a:ext>
            </a:extLst>
          </p:cNvPr>
          <p:cNvSpPr txBox="1"/>
          <p:nvPr/>
        </p:nvSpPr>
        <p:spPr>
          <a:xfrm>
            <a:off x="435006" y="852256"/>
            <a:ext cx="6489576" cy="5632311"/>
          </a:xfrm>
          <a:prstGeom prst="rect">
            <a:avLst/>
          </a:prstGeom>
          <a:noFill/>
        </p:spPr>
        <p:txBody>
          <a:bodyPr wrap="square" rtlCol="0">
            <a:spAutoFit/>
          </a:bodyPr>
          <a:lstStyle/>
          <a:p>
            <a:pPr marL="742950" indent="-742950">
              <a:buAutoNum type="arabicPeriod"/>
            </a:pPr>
            <a:r>
              <a:rPr lang="en-IN" sz="3600" dirty="0">
                <a:latin typeface="Algerian" panose="04020705040A02060702" pitchFamily="82" charset="0"/>
              </a:rPr>
              <a:t>Confusion Matrix:</a:t>
            </a:r>
            <a:r>
              <a:rPr lang="en-IN" sz="3600" b="1" dirty="0">
                <a:latin typeface="+mj-lt"/>
              </a:rPr>
              <a:t>	</a:t>
            </a:r>
          </a:p>
          <a:p>
            <a:r>
              <a:rPr lang="en-IN" sz="3600" b="1" dirty="0">
                <a:latin typeface="+mj-lt"/>
              </a:rPr>
              <a:t>	</a:t>
            </a:r>
            <a:r>
              <a:rPr lang="en-US" dirty="0">
                <a:solidFill>
                  <a:srgbClr val="242424"/>
                </a:solidFill>
                <a:latin typeface="+mj-lt"/>
              </a:rPr>
              <a:t>A Confusion matrix or error matrix is a table that shows the number of correct and incorrect predictions made by the model compared with the actual classifications in the test set or what type of errors are being made.</a:t>
            </a:r>
          </a:p>
          <a:p>
            <a:endParaRPr lang="en-US" dirty="0">
              <a:solidFill>
                <a:srgbClr val="242424"/>
              </a:solidFill>
              <a:latin typeface="+mj-lt"/>
            </a:endParaRPr>
          </a:p>
          <a:p>
            <a:r>
              <a:rPr lang="en-US" dirty="0">
                <a:solidFill>
                  <a:srgbClr val="242424"/>
                </a:solidFill>
                <a:latin typeface="+mj-lt"/>
              </a:rPr>
              <a:t>Four possible outcomes could occur while performing classification prediction –</a:t>
            </a:r>
          </a:p>
          <a:p>
            <a:pPr marL="571500" indent="-571500">
              <a:buFont typeface="Wingdings" panose="05000000000000000000" pitchFamily="2" charset="2"/>
              <a:buChar char="§"/>
            </a:pPr>
            <a:r>
              <a:rPr lang="en-US" b="1" dirty="0">
                <a:solidFill>
                  <a:srgbClr val="242424"/>
                </a:solidFill>
                <a:latin typeface="+mj-lt"/>
              </a:rPr>
              <a:t>True Positive (TP): </a:t>
            </a:r>
            <a:r>
              <a:rPr lang="en-US" dirty="0">
                <a:solidFill>
                  <a:srgbClr val="242424"/>
                </a:solidFill>
                <a:latin typeface="+mj-lt"/>
              </a:rPr>
              <a:t>Number of outcomes that are actually positive and are predicted positive.</a:t>
            </a:r>
          </a:p>
          <a:p>
            <a:pPr marL="571500" indent="-571500">
              <a:buFont typeface="Wingdings" panose="05000000000000000000" pitchFamily="2" charset="2"/>
              <a:buChar char="§"/>
            </a:pPr>
            <a:r>
              <a:rPr lang="en-US" b="1" dirty="0">
                <a:solidFill>
                  <a:srgbClr val="242424"/>
                </a:solidFill>
                <a:latin typeface="+mj-lt"/>
              </a:rPr>
              <a:t>True Negative (TN): </a:t>
            </a:r>
            <a:r>
              <a:rPr lang="en-US" dirty="0">
                <a:solidFill>
                  <a:srgbClr val="242424"/>
                </a:solidFill>
                <a:latin typeface="+mj-lt"/>
              </a:rPr>
              <a:t>Number of outcomes that are actually negative and are predicted negative.</a:t>
            </a:r>
          </a:p>
          <a:p>
            <a:pPr marL="571500" indent="-571500">
              <a:buFont typeface="Wingdings" panose="05000000000000000000" pitchFamily="2" charset="2"/>
              <a:buChar char="§"/>
            </a:pPr>
            <a:r>
              <a:rPr lang="en-US" b="1" dirty="0">
                <a:solidFill>
                  <a:srgbClr val="242424"/>
                </a:solidFill>
                <a:latin typeface="+mj-lt"/>
              </a:rPr>
              <a:t>False Positive (FP): </a:t>
            </a:r>
            <a:r>
              <a:rPr lang="en-US" dirty="0">
                <a:solidFill>
                  <a:srgbClr val="242424"/>
                </a:solidFill>
                <a:latin typeface="+mj-lt"/>
              </a:rPr>
              <a:t>Number of outcomes that are actually negative but predicted positive. </a:t>
            </a:r>
            <a:r>
              <a:rPr lang="en-IN" b="1" dirty="0">
                <a:solidFill>
                  <a:srgbClr val="242424"/>
                </a:solidFill>
                <a:latin typeface="+mj-lt"/>
              </a:rPr>
              <a:t>These errors are also called Type 1 Errors.</a:t>
            </a:r>
          </a:p>
          <a:p>
            <a:pPr marL="571500" indent="-571500">
              <a:buFont typeface="Wingdings" panose="05000000000000000000" pitchFamily="2" charset="2"/>
              <a:buChar char="§"/>
            </a:pPr>
            <a:r>
              <a:rPr lang="en-IN" b="1" dirty="0">
                <a:solidFill>
                  <a:srgbClr val="242424"/>
                </a:solidFill>
                <a:latin typeface="+mj-lt"/>
              </a:rPr>
              <a:t>False Negative (FN): </a:t>
            </a:r>
            <a:r>
              <a:rPr lang="en-IN" dirty="0">
                <a:solidFill>
                  <a:srgbClr val="242424"/>
                </a:solidFill>
                <a:latin typeface="+mj-lt"/>
              </a:rPr>
              <a:t>Number of outcomes that are actually positive but predicted negative. </a:t>
            </a:r>
            <a:r>
              <a:rPr lang="en-IN" b="1" dirty="0">
                <a:solidFill>
                  <a:srgbClr val="242424"/>
                </a:solidFill>
                <a:latin typeface="+mj-lt"/>
              </a:rPr>
              <a:t>These error are also called Type 2 Errors.</a:t>
            </a:r>
            <a:endParaRPr lang="en-US" b="1" dirty="0">
              <a:solidFill>
                <a:srgbClr val="242424"/>
              </a:solidFill>
              <a:latin typeface="+mj-lt"/>
            </a:endParaRPr>
          </a:p>
        </p:txBody>
      </p:sp>
      <p:pic>
        <p:nvPicPr>
          <p:cNvPr id="6" name="Picture 5">
            <a:extLst>
              <a:ext uri="{FF2B5EF4-FFF2-40B4-BE49-F238E27FC236}">
                <a16:creationId xmlns:a16="http://schemas.microsoft.com/office/drawing/2014/main" id="{DBC1E92F-6C56-A410-B76A-8E7FB6440F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3957" y="2414400"/>
            <a:ext cx="4158131" cy="3030217"/>
          </a:xfrm>
          <a:prstGeom prst="rect">
            <a:avLst/>
          </a:prstGeom>
        </p:spPr>
      </p:pic>
    </p:spTree>
    <p:extLst>
      <p:ext uri="{BB962C8B-B14F-4D97-AF65-F5344CB8AC3E}">
        <p14:creationId xmlns:p14="http://schemas.microsoft.com/office/powerpoint/2010/main" val="33650539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id="{A55009BC-9B90-2ACF-5659-7D860D6E97FC}"/>
              </a:ext>
            </a:extLst>
          </p:cNvPr>
          <p:cNvSpPr txBox="1"/>
          <p:nvPr/>
        </p:nvSpPr>
        <p:spPr>
          <a:xfrm>
            <a:off x="319596" y="1198486"/>
            <a:ext cx="8815525" cy="3231654"/>
          </a:xfrm>
          <a:prstGeom prst="rect">
            <a:avLst/>
          </a:prstGeom>
          <a:noFill/>
        </p:spPr>
        <p:txBody>
          <a:bodyPr wrap="square" rtlCol="0">
            <a:spAutoFit/>
          </a:bodyPr>
          <a:lstStyle/>
          <a:p>
            <a:r>
              <a:rPr lang="en-IN" sz="3600" dirty="0">
                <a:latin typeface="Algerian" panose="04020705040A02060702" pitchFamily="82" charset="0"/>
              </a:rPr>
              <a:t>2. Accuracy Score: -</a:t>
            </a:r>
          </a:p>
          <a:p>
            <a:endParaRPr lang="en-IN" sz="3600" b="1" dirty="0">
              <a:latin typeface="+mj-lt"/>
            </a:endParaRPr>
          </a:p>
          <a:p>
            <a:pPr algn="l"/>
            <a:r>
              <a:rPr lang="en-IN" sz="3600" b="1" dirty="0">
                <a:latin typeface="+mj-lt"/>
              </a:rPr>
              <a:t>    </a:t>
            </a:r>
            <a:r>
              <a:rPr lang="en-US" sz="2400" dirty="0">
                <a:latin typeface="+mj-lt"/>
              </a:rPr>
              <a:t>A</a:t>
            </a:r>
            <a:r>
              <a:rPr lang="en-US" sz="2400" b="0" i="0" dirty="0">
                <a:effectLst/>
                <a:latin typeface="+mj-lt"/>
              </a:rPr>
              <a:t>ccuracy is a performance metric that measures the percentage of correctly predicted instances out of the total instances. </a:t>
            </a:r>
          </a:p>
          <a:p>
            <a:pPr algn="l"/>
            <a:endParaRPr lang="en-US" sz="2400" b="0" i="0" dirty="0">
              <a:effectLst/>
              <a:latin typeface="+mj-lt"/>
            </a:endParaRPr>
          </a:p>
          <a:p>
            <a:pPr algn="l"/>
            <a:r>
              <a:rPr lang="en-US" sz="2400" b="1" i="0" dirty="0">
                <a:effectLst/>
                <a:latin typeface="+mj-lt"/>
              </a:rPr>
              <a:t>Formula:</a:t>
            </a:r>
          </a:p>
          <a:p>
            <a:pPr algn="l"/>
            <a:r>
              <a:rPr lang="en-US" sz="2400" b="0" i="0" dirty="0">
                <a:effectLst/>
                <a:latin typeface="+mj-lt"/>
              </a:rPr>
              <a:t>    </a:t>
            </a:r>
            <a:endParaRPr lang="en-IN" b="1" dirty="0">
              <a:latin typeface="+mj-lt"/>
            </a:endParaRPr>
          </a:p>
        </p:txBody>
      </p:sp>
      <p:pic>
        <p:nvPicPr>
          <p:cNvPr id="5" name="Picture 4">
            <a:extLst>
              <a:ext uri="{FF2B5EF4-FFF2-40B4-BE49-F238E27FC236}">
                <a16:creationId xmlns:a16="http://schemas.microsoft.com/office/drawing/2014/main" id="{4F8B24DA-93DC-B2D4-3040-58520B2DC0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7375" y="4073246"/>
            <a:ext cx="6711518" cy="713787"/>
          </a:xfrm>
          <a:prstGeom prst="rect">
            <a:avLst/>
          </a:prstGeom>
        </p:spPr>
      </p:pic>
    </p:spTree>
    <p:extLst>
      <p:ext uri="{BB962C8B-B14F-4D97-AF65-F5344CB8AC3E}">
        <p14:creationId xmlns:p14="http://schemas.microsoft.com/office/powerpoint/2010/main" val="34247473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id="{A55009BC-9B90-2ACF-5659-7D860D6E97FC}"/>
              </a:ext>
            </a:extLst>
          </p:cNvPr>
          <p:cNvSpPr txBox="1"/>
          <p:nvPr/>
        </p:nvSpPr>
        <p:spPr>
          <a:xfrm>
            <a:off x="461640" y="1180730"/>
            <a:ext cx="6489576" cy="1015663"/>
          </a:xfrm>
          <a:prstGeom prst="rect">
            <a:avLst/>
          </a:prstGeom>
          <a:noFill/>
        </p:spPr>
        <p:txBody>
          <a:bodyPr wrap="square" rtlCol="0">
            <a:spAutoFit/>
          </a:bodyPr>
          <a:lstStyle/>
          <a:p>
            <a:pPr marL="742950" indent="-742950">
              <a:buAutoNum type="arabicPeriod"/>
            </a:pPr>
            <a:endParaRPr lang="en-US" sz="2400" dirty="0">
              <a:solidFill>
                <a:srgbClr val="242424"/>
              </a:solidFill>
              <a:latin typeface="+mj-lt"/>
            </a:endParaRPr>
          </a:p>
          <a:p>
            <a:endParaRPr lang="en-IN" sz="3600" b="1" dirty="0">
              <a:latin typeface="+mj-lt"/>
            </a:endParaRPr>
          </a:p>
        </p:txBody>
      </p:sp>
      <p:sp>
        <p:nvSpPr>
          <p:cNvPr id="4" name="TextBox 3">
            <a:extLst>
              <a:ext uri="{FF2B5EF4-FFF2-40B4-BE49-F238E27FC236}">
                <a16:creationId xmlns:a16="http://schemas.microsoft.com/office/drawing/2014/main" id="{A925F8A9-6EF3-1199-B123-F03979163057}"/>
              </a:ext>
            </a:extLst>
          </p:cNvPr>
          <p:cNvSpPr txBox="1"/>
          <p:nvPr/>
        </p:nvSpPr>
        <p:spPr>
          <a:xfrm>
            <a:off x="461640" y="452761"/>
            <a:ext cx="8566950" cy="2492990"/>
          </a:xfrm>
          <a:prstGeom prst="rect">
            <a:avLst/>
          </a:prstGeom>
          <a:noFill/>
        </p:spPr>
        <p:txBody>
          <a:bodyPr wrap="square" rtlCol="0">
            <a:spAutoFit/>
          </a:bodyPr>
          <a:lstStyle/>
          <a:p>
            <a:r>
              <a:rPr lang="en-IN" sz="3600" dirty="0">
                <a:latin typeface="Algerian" panose="04020705040A02060702" pitchFamily="82" charset="0"/>
              </a:rPr>
              <a:t>3. Classification Report:</a:t>
            </a:r>
          </a:p>
          <a:p>
            <a:endParaRPr lang="en-IN" sz="2400" b="1" dirty="0">
              <a:latin typeface="+mj-lt"/>
            </a:endParaRPr>
          </a:p>
          <a:p>
            <a:pPr marL="342900" indent="-342900">
              <a:buFont typeface="Wingdings" panose="05000000000000000000" pitchFamily="2" charset="2"/>
              <a:buChar char="v"/>
            </a:pPr>
            <a:r>
              <a:rPr lang="en-US" sz="2400" b="0" i="0" dirty="0">
                <a:effectLst/>
                <a:latin typeface="+mj-lt"/>
              </a:rPr>
              <a:t>It provides a comprehensive view of how well a model has performed in terms of various evaluation metrics for </a:t>
            </a:r>
            <a:r>
              <a:rPr lang="en-US" sz="2400" b="1" i="0" u="sng" dirty="0">
                <a:effectLst/>
                <a:latin typeface="+mj-lt"/>
              </a:rPr>
              <a:t>each class </a:t>
            </a:r>
            <a:r>
              <a:rPr lang="en-US" sz="2400" b="0" i="0" dirty="0">
                <a:effectLst/>
                <a:latin typeface="+mj-lt"/>
              </a:rPr>
              <a:t>in a classification problem. The report is particularly useful when dealing with </a:t>
            </a:r>
            <a:r>
              <a:rPr lang="en-US" sz="2400" b="1" i="0" u="sng" dirty="0">
                <a:effectLst/>
                <a:latin typeface="+mj-lt"/>
              </a:rPr>
              <a:t>problems where the classes are imbalanced</a:t>
            </a:r>
            <a:r>
              <a:rPr lang="en-US" sz="2400" b="0" i="0" dirty="0">
                <a:effectLst/>
                <a:latin typeface="+mj-lt"/>
              </a:rPr>
              <a:t>.</a:t>
            </a:r>
            <a:endParaRPr lang="en-IN" dirty="0"/>
          </a:p>
        </p:txBody>
      </p:sp>
      <p:pic>
        <p:nvPicPr>
          <p:cNvPr id="8" name="Picture 7">
            <a:extLst>
              <a:ext uri="{FF2B5EF4-FFF2-40B4-BE49-F238E27FC236}">
                <a16:creationId xmlns:a16="http://schemas.microsoft.com/office/drawing/2014/main" id="{11213E95-D4A4-2777-8693-A920A42699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0319" y="3241519"/>
            <a:ext cx="6718766" cy="864402"/>
          </a:xfrm>
          <a:prstGeom prst="rect">
            <a:avLst/>
          </a:prstGeom>
        </p:spPr>
      </p:pic>
      <p:pic>
        <p:nvPicPr>
          <p:cNvPr id="10" name="Picture 9">
            <a:extLst>
              <a:ext uri="{FF2B5EF4-FFF2-40B4-BE49-F238E27FC236}">
                <a16:creationId xmlns:a16="http://schemas.microsoft.com/office/drawing/2014/main" id="{37FB4DCF-235A-B781-51FF-B34626FDD4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5524" y="4427979"/>
            <a:ext cx="6718766" cy="890692"/>
          </a:xfrm>
          <a:prstGeom prst="rect">
            <a:avLst/>
          </a:prstGeom>
        </p:spPr>
      </p:pic>
      <p:pic>
        <p:nvPicPr>
          <p:cNvPr id="12" name="Picture 11">
            <a:extLst>
              <a:ext uri="{FF2B5EF4-FFF2-40B4-BE49-F238E27FC236}">
                <a16:creationId xmlns:a16="http://schemas.microsoft.com/office/drawing/2014/main" id="{C8680A33-8163-B968-16A4-042B3FE2F3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5524" y="5591675"/>
            <a:ext cx="6789787" cy="942806"/>
          </a:xfrm>
          <a:prstGeom prst="rect">
            <a:avLst/>
          </a:prstGeom>
        </p:spPr>
      </p:pic>
      <p:sp>
        <p:nvSpPr>
          <p:cNvPr id="13" name="TextBox 12">
            <a:extLst>
              <a:ext uri="{FF2B5EF4-FFF2-40B4-BE49-F238E27FC236}">
                <a16:creationId xmlns:a16="http://schemas.microsoft.com/office/drawing/2014/main" id="{E6BC2C1D-A690-FC4C-573B-5FE27A0A2443}"/>
              </a:ext>
            </a:extLst>
          </p:cNvPr>
          <p:cNvSpPr txBox="1"/>
          <p:nvPr/>
        </p:nvSpPr>
        <p:spPr>
          <a:xfrm>
            <a:off x="9077416" y="4307988"/>
            <a:ext cx="3311371" cy="830997"/>
          </a:xfrm>
          <a:prstGeom prst="rect">
            <a:avLst/>
          </a:prstGeom>
          <a:noFill/>
        </p:spPr>
        <p:txBody>
          <a:bodyPr wrap="square" rtlCol="0">
            <a:spAutoFit/>
          </a:bodyPr>
          <a:lstStyle/>
          <a:p>
            <a:pPr marL="285750" indent="-285750">
              <a:buFont typeface="Wingdings" panose="05000000000000000000" pitchFamily="2" charset="2"/>
              <a:buChar char="v"/>
            </a:pPr>
            <a:r>
              <a:rPr lang="en-US" sz="2400" dirty="0">
                <a:latin typeface="+mj-lt"/>
              </a:rPr>
              <a:t>I</a:t>
            </a:r>
            <a:r>
              <a:rPr lang="en-US" sz="2400" i="0" dirty="0">
                <a:effectLst/>
                <a:latin typeface="+mj-lt"/>
              </a:rPr>
              <a:t>t a useful metric for imbalanced datasets.</a:t>
            </a:r>
            <a:endParaRPr lang="en-IN" sz="2400" dirty="0">
              <a:latin typeface="+mj-lt"/>
            </a:endParaRPr>
          </a:p>
        </p:txBody>
      </p:sp>
      <p:cxnSp>
        <p:nvCxnSpPr>
          <p:cNvPr id="15" name="Connector: Elbow 14">
            <a:extLst>
              <a:ext uri="{FF2B5EF4-FFF2-40B4-BE49-F238E27FC236}">
                <a16:creationId xmlns:a16="http://schemas.microsoft.com/office/drawing/2014/main" id="{0FB12DE0-FC91-D24D-1B72-08E89BCCA6E9}"/>
              </a:ext>
            </a:extLst>
          </p:cNvPr>
          <p:cNvCxnSpPr/>
          <p:nvPr/>
        </p:nvCxnSpPr>
        <p:spPr>
          <a:xfrm flipV="1">
            <a:off x="8105311" y="4722920"/>
            <a:ext cx="1269508" cy="114522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34260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9" name="TextBox 8">
            <a:extLst>
              <a:ext uri="{FF2B5EF4-FFF2-40B4-BE49-F238E27FC236}">
                <a16:creationId xmlns:a16="http://schemas.microsoft.com/office/drawing/2014/main" id="{71CAABAC-2E04-77D6-44DD-B5D2BF65AA44}"/>
              </a:ext>
            </a:extLst>
          </p:cNvPr>
          <p:cNvSpPr txBox="1"/>
          <p:nvPr/>
        </p:nvSpPr>
        <p:spPr>
          <a:xfrm>
            <a:off x="408373" y="1100831"/>
            <a:ext cx="10049522" cy="4493538"/>
          </a:xfrm>
          <a:prstGeom prst="rect">
            <a:avLst/>
          </a:prstGeom>
          <a:noFill/>
        </p:spPr>
        <p:txBody>
          <a:bodyPr wrap="square" rtlCol="0">
            <a:spAutoFit/>
          </a:bodyPr>
          <a:lstStyle/>
          <a:p>
            <a:r>
              <a:rPr lang="en-IN" sz="3600" dirty="0">
                <a:latin typeface="Algerian" panose="04020705040A02060702" pitchFamily="82" charset="0"/>
              </a:rPr>
              <a:t>APPLIED MODELS: -</a:t>
            </a:r>
          </a:p>
          <a:p>
            <a:endParaRPr lang="en-IN" sz="2800" b="1" dirty="0">
              <a:latin typeface="+mj-lt"/>
            </a:endParaRPr>
          </a:p>
          <a:p>
            <a:pPr marL="457200" indent="-457200">
              <a:lnSpc>
                <a:spcPct val="200000"/>
              </a:lnSpc>
              <a:buFont typeface="Wingdings" panose="05000000000000000000" pitchFamily="2" charset="2"/>
              <a:buChar char="Ø"/>
            </a:pPr>
            <a:r>
              <a:rPr lang="en-IN" sz="2800" dirty="0">
                <a:latin typeface="+mj-lt"/>
              </a:rPr>
              <a:t>RANDOM FOREST CLASSIFIER (RFC)</a:t>
            </a:r>
          </a:p>
          <a:p>
            <a:pPr marL="457200" indent="-457200">
              <a:lnSpc>
                <a:spcPct val="200000"/>
              </a:lnSpc>
              <a:buFont typeface="Wingdings" panose="05000000000000000000" pitchFamily="2" charset="2"/>
              <a:buChar char="Ø"/>
            </a:pPr>
            <a:r>
              <a:rPr lang="en-IN" sz="2800" dirty="0">
                <a:latin typeface="+mj-lt"/>
              </a:rPr>
              <a:t>SUPPORT VECTOR CLASSIFIER (SVC)</a:t>
            </a:r>
          </a:p>
          <a:p>
            <a:pPr marL="457200" indent="-457200">
              <a:lnSpc>
                <a:spcPct val="200000"/>
              </a:lnSpc>
              <a:buFont typeface="Wingdings" panose="05000000000000000000" pitchFamily="2" charset="2"/>
              <a:buChar char="Ø"/>
            </a:pPr>
            <a:r>
              <a:rPr lang="en-IN" sz="2800" dirty="0">
                <a:latin typeface="+mj-lt"/>
              </a:rPr>
              <a:t>DECISION TREE CLASSIFIER (DTC)</a:t>
            </a:r>
          </a:p>
          <a:p>
            <a:pPr marL="571500" indent="-571500">
              <a:buFont typeface="Wingdings" panose="05000000000000000000" pitchFamily="2" charset="2"/>
              <a:buChar char="Ø"/>
            </a:pPr>
            <a:endParaRPr lang="en-IN" sz="1800" b="1" dirty="0">
              <a:latin typeface="+mj-lt"/>
            </a:endParaRPr>
          </a:p>
          <a:p>
            <a:endParaRPr lang="en-IN" sz="1800" b="1" dirty="0">
              <a:latin typeface="+mj-lt"/>
            </a:endParaRPr>
          </a:p>
          <a:p>
            <a:pPr marL="571500" indent="-571500">
              <a:buFont typeface="Wingdings" panose="05000000000000000000" pitchFamily="2" charset="2"/>
              <a:buChar char="q"/>
            </a:pPr>
            <a:endParaRPr lang="en-IN" dirty="0"/>
          </a:p>
        </p:txBody>
      </p:sp>
    </p:spTree>
    <p:extLst>
      <p:ext uri="{BB962C8B-B14F-4D97-AF65-F5344CB8AC3E}">
        <p14:creationId xmlns:p14="http://schemas.microsoft.com/office/powerpoint/2010/main" val="10915440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10000"/>
            <a:alpha val="0"/>
          </a:schemeClr>
        </a:solidFill>
        <a:effectLst/>
      </p:bgPr>
    </p:bg>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id="{B196C236-E7D2-E9EB-BA88-06BC2ABFED0A}"/>
              </a:ext>
            </a:extLst>
          </p:cNvPr>
          <p:cNvSpPr txBox="1"/>
          <p:nvPr/>
        </p:nvSpPr>
        <p:spPr>
          <a:xfrm>
            <a:off x="537099" y="408395"/>
            <a:ext cx="8052047" cy="954107"/>
          </a:xfrm>
          <a:prstGeom prst="rect">
            <a:avLst/>
          </a:prstGeom>
          <a:noFill/>
        </p:spPr>
        <p:txBody>
          <a:bodyPr wrap="square" rtlCol="0">
            <a:spAutoFit/>
          </a:bodyPr>
          <a:lstStyle/>
          <a:p>
            <a:pPr marL="514350" indent="-514350">
              <a:buAutoNum type="arabicPeriod"/>
            </a:pPr>
            <a:r>
              <a:rPr lang="en-IN" sz="2800" dirty="0">
                <a:latin typeface="Algerian" panose="04020705040A02060702" pitchFamily="82" charset="0"/>
              </a:rPr>
              <a:t>RANDOM FOREST CLASSIFIER (RFC)</a:t>
            </a:r>
          </a:p>
          <a:p>
            <a:r>
              <a:rPr lang="en-IN" sz="2800" dirty="0">
                <a:latin typeface="Algerian" panose="04020705040A02060702" pitchFamily="82" charset="0"/>
              </a:rPr>
              <a:t>      (ON TRAINING)</a:t>
            </a:r>
            <a:endParaRPr lang="en-IN" sz="2800" dirty="0"/>
          </a:p>
        </p:txBody>
      </p:sp>
      <p:sp>
        <p:nvSpPr>
          <p:cNvPr id="4" name="TextBox 3">
            <a:extLst>
              <a:ext uri="{FF2B5EF4-FFF2-40B4-BE49-F238E27FC236}">
                <a16:creationId xmlns:a16="http://schemas.microsoft.com/office/drawing/2014/main" id="{0F36ECAD-8CFA-153C-9A83-DAE4A2E93FF6}"/>
              </a:ext>
            </a:extLst>
          </p:cNvPr>
          <p:cNvSpPr txBox="1"/>
          <p:nvPr/>
        </p:nvSpPr>
        <p:spPr>
          <a:xfrm>
            <a:off x="537099" y="1505897"/>
            <a:ext cx="2880804" cy="400110"/>
          </a:xfrm>
          <a:prstGeom prst="rect">
            <a:avLst/>
          </a:prstGeom>
          <a:noFill/>
        </p:spPr>
        <p:txBody>
          <a:bodyPr wrap="square" rtlCol="0">
            <a:spAutoFit/>
          </a:bodyPr>
          <a:lstStyle/>
          <a:p>
            <a:pPr marL="342900" indent="-342900">
              <a:buFont typeface="Wingdings" panose="05000000000000000000" pitchFamily="2" charset="2"/>
              <a:buChar char="Ø"/>
            </a:pPr>
            <a:r>
              <a:rPr lang="en-IN" sz="2000" b="1" dirty="0"/>
              <a:t>CONFUSION MATRIX </a:t>
            </a:r>
          </a:p>
        </p:txBody>
      </p:sp>
      <p:graphicFrame>
        <p:nvGraphicFramePr>
          <p:cNvPr id="5" name="Table 4">
            <a:extLst>
              <a:ext uri="{FF2B5EF4-FFF2-40B4-BE49-F238E27FC236}">
                <a16:creationId xmlns:a16="http://schemas.microsoft.com/office/drawing/2014/main" id="{DC1A1881-D0F3-29A4-B2AE-0ECBD6DEF9D6}"/>
              </a:ext>
            </a:extLst>
          </p:cNvPr>
          <p:cNvGraphicFramePr>
            <a:graphicFrameLocks noGrp="1"/>
          </p:cNvGraphicFramePr>
          <p:nvPr>
            <p:extLst>
              <p:ext uri="{D42A27DB-BD31-4B8C-83A1-F6EECF244321}">
                <p14:modId xmlns:p14="http://schemas.microsoft.com/office/powerpoint/2010/main" val="2589957235"/>
              </p:ext>
            </p:extLst>
          </p:nvPr>
        </p:nvGraphicFramePr>
        <p:xfrm>
          <a:off x="4764857" y="1813674"/>
          <a:ext cx="4193713" cy="1469146"/>
        </p:xfrm>
        <a:graphic>
          <a:graphicData uri="http://schemas.openxmlformats.org/drawingml/2006/table">
            <a:tbl>
              <a:tblPr firstRow="1" firstCol="1" bandRow="1">
                <a:tableStyleId>{93296810-A885-4BE3-A3E7-6D5BEEA58F35}</a:tableStyleId>
              </a:tblPr>
              <a:tblGrid>
                <a:gridCol w="481462">
                  <a:extLst>
                    <a:ext uri="{9D8B030D-6E8A-4147-A177-3AD203B41FA5}">
                      <a16:colId xmlns:a16="http://schemas.microsoft.com/office/drawing/2014/main" val="347632730"/>
                    </a:ext>
                  </a:extLst>
                </a:gridCol>
                <a:gridCol w="1145128">
                  <a:extLst>
                    <a:ext uri="{9D8B030D-6E8A-4147-A177-3AD203B41FA5}">
                      <a16:colId xmlns:a16="http://schemas.microsoft.com/office/drawing/2014/main" val="1206993650"/>
                    </a:ext>
                  </a:extLst>
                </a:gridCol>
                <a:gridCol w="1258415">
                  <a:extLst>
                    <a:ext uri="{9D8B030D-6E8A-4147-A177-3AD203B41FA5}">
                      <a16:colId xmlns:a16="http://schemas.microsoft.com/office/drawing/2014/main" val="1828110549"/>
                    </a:ext>
                  </a:extLst>
                </a:gridCol>
                <a:gridCol w="1308708">
                  <a:extLst>
                    <a:ext uri="{9D8B030D-6E8A-4147-A177-3AD203B41FA5}">
                      <a16:colId xmlns:a16="http://schemas.microsoft.com/office/drawing/2014/main" val="1773037813"/>
                    </a:ext>
                  </a:extLst>
                </a:gridCol>
              </a:tblGrid>
              <a:tr h="306684">
                <a:tc>
                  <a:txBody>
                    <a:bodyPr/>
                    <a:lstStyle/>
                    <a:p>
                      <a:endParaRPr lang="en-IN" dirty="0"/>
                    </a:p>
                  </a:txBody>
                  <a:tcPr/>
                </a:tc>
                <a:tc>
                  <a:txBody>
                    <a:bodyPr/>
                    <a:lstStyle/>
                    <a:p>
                      <a:pPr algn="ctr"/>
                      <a:r>
                        <a:rPr lang="en-IN" dirty="0"/>
                        <a:t>1</a:t>
                      </a:r>
                    </a:p>
                  </a:txBody>
                  <a:tcPr/>
                </a:tc>
                <a:tc>
                  <a:txBody>
                    <a:bodyPr/>
                    <a:lstStyle/>
                    <a:p>
                      <a:pPr algn="ctr"/>
                      <a:r>
                        <a:rPr lang="en-IN" dirty="0"/>
                        <a:t>2</a:t>
                      </a:r>
                    </a:p>
                  </a:txBody>
                  <a:tcPr/>
                </a:tc>
                <a:tc>
                  <a:txBody>
                    <a:bodyPr/>
                    <a:lstStyle/>
                    <a:p>
                      <a:pPr algn="ctr"/>
                      <a:r>
                        <a:rPr lang="en-IN" dirty="0"/>
                        <a:t>3</a:t>
                      </a:r>
                    </a:p>
                  </a:txBody>
                  <a:tcPr/>
                </a:tc>
                <a:extLst>
                  <a:ext uri="{0D108BD9-81ED-4DB2-BD59-A6C34878D82A}">
                    <a16:rowId xmlns:a16="http://schemas.microsoft.com/office/drawing/2014/main" val="2839491632"/>
                  </a:ext>
                </a:extLst>
              </a:tr>
              <a:tr h="352957">
                <a:tc>
                  <a:txBody>
                    <a:bodyPr/>
                    <a:lstStyle/>
                    <a:p>
                      <a:pPr algn="ctr"/>
                      <a:r>
                        <a:rPr lang="en-IN" dirty="0"/>
                        <a:t>1</a:t>
                      </a:r>
                    </a:p>
                  </a:txBody>
                  <a:tcPr/>
                </a:tc>
                <a:tc>
                  <a:txBody>
                    <a:bodyPr/>
                    <a:lstStyle/>
                    <a:p>
                      <a:pPr algn="ctr"/>
                      <a:r>
                        <a:rPr lang="en-IN" dirty="0"/>
                        <a:t>1237</a:t>
                      </a:r>
                    </a:p>
                  </a:txBody>
                  <a:tcPr>
                    <a:cell3D prstMaterial="dkEdge">
                      <a:bevel prst="riblet"/>
                      <a:lightRig rig="flood" dir="t"/>
                    </a:cell3D>
                  </a:tcPr>
                </a:tc>
                <a:tc>
                  <a:txBody>
                    <a:bodyPr/>
                    <a:lstStyle/>
                    <a:p>
                      <a:pPr algn="ctr"/>
                      <a:r>
                        <a:rPr lang="en-IN" dirty="0"/>
                        <a:t>0</a:t>
                      </a:r>
                    </a:p>
                  </a:txBody>
                  <a:tcPr>
                    <a:cell3D prstMaterial="dkEdge">
                      <a:bevel prst="riblet"/>
                      <a:lightRig rig="flood" dir="t"/>
                    </a:cell3D>
                  </a:tcPr>
                </a:tc>
                <a:tc>
                  <a:txBody>
                    <a:bodyPr/>
                    <a:lstStyle/>
                    <a:p>
                      <a:pPr algn="ctr"/>
                      <a:r>
                        <a:rPr lang="en-IN" dirty="0"/>
                        <a:t>0</a:t>
                      </a:r>
                    </a:p>
                  </a:txBody>
                  <a:tcPr>
                    <a:cell3D prstMaterial="dkEdge">
                      <a:bevel prst="riblet"/>
                      <a:lightRig rig="flood" dir="t"/>
                    </a:cell3D>
                  </a:tcPr>
                </a:tc>
                <a:extLst>
                  <a:ext uri="{0D108BD9-81ED-4DB2-BD59-A6C34878D82A}">
                    <a16:rowId xmlns:a16="http://schemas.microsoft.com/office/drawing/2014/main" val="1997313599"/>
                  </a:ext>
                </a:extLst>
              </a:tr>
              <a:tr h="371866">
                <a:tc>
                  <a:txBody>
                    <a:bodyPr/>
                    <a:lstStyle/>
                    <a:p>
                      <a:pPr algn="ctr"/>
                      <a:r>
                        <a:rPr lang="en-IN" dirty="0"/>
                        <a:t>2</a:t>
                      </a:r>
                    </a:p>
                  </a:txBody>
                  <a:tcPr/>
                </a:tc>
                <a:tc>
                  <a:txBody>
                    <a:bodyPr/>
                    <a:lstStyle/>
                    <a:p>
                      <a:pPr algn="ctr"/>
                      <a:r>
                        <a:rPr lang="en-IN" dirty="0"/>
                        <a:t>0</a:t>
                      </a:r>
                    </a:p>
                  </a:txBody>
                  <a:tcPr>
                    <a:cell3D prstMaterial="dkEdge">
                      <a:bevel prst="riblet"/>
                      <a:lightRig rig="flood" dir="t"/>
                    </a:cell3D>
                  </a:tcPr>
                </a:tc>
                <a:tc>
                  <a:txBody>
                    <a:bodyPr/>
                    <a:lstStyle/>
                    <a:p>
                      <a:pPr algn="ctr"/>
                      <a:r>
                        <a:rPr lang="en-IN" dirty="0"/>
                        <a:t>231</a:t>
                      </a:r>
                    </a:p>
                  </a:txBody>
                  <a:tcPr>
                    <a:cell3D prstMaterial="dkEdge">
                      <a:bevel prst="riblet"/>
                      <a:lightRig rig="flood" dir="t"/>
                    </a:cell3D>
                  </a:tcPr>
                </a:tc>
                <a:tc>
                  <a:txBody>
                    <a:bodyPr/>
                    <a:lstStyle/>
                    <a:p>
                      <a:pPr algn="ctr"/>
                      <a:r>
                        <a:rPr lang="en-IN" dirty="0"/>
                        <a:t>0</a:t>
                      </a:r>
                    </a:p>
                  </a:txBody>
                  <a:tcPr>
                    <a:cell3D prstMaterial="dkEdge">
                      <a:bevel prst="riblet"/>
                      <a:lightRig rig="flood" dir="t"/>
                    </a:cell3D>
                  </a:tcPr>
                </a:tc>
                <a:extLst>
                  <a:ext uri="{0D108BD9-81ED-4DB2-BD59-A6C34878D82A}">
                    <a16:rowId xmlns:a16="http://schemas.microsoft.com/office/drawing/2014/main" val="3970858879"/>
                  </a:ext>
                </a:extLst>
              </a:tr>
              <a:tr h="305137">
                <a:tc>
                  <a:txBody>
                    <a:bodyPr/>
                    <a:lstStyle/>
                    <a:p>
                      <a:pPr algn="ctr"/>
                      <a:r>
                        <a:rPr lang="en-IN" dirty="0"/>
                        <a:t>3</a:t>
                      </a:r>
                    </a:p>
                  </a:txBody>
                  <a:tcPr/>
                </a:tc>
                <a:tc>
                  <a:txBody>
                    <a:bodyPr/>
                    <a:lstStyle/>
                    <a:p>
                      <a:pPr algn="ctr"/>
                      <a:r>
                        <a:rPr lang="en-IN" dirty="0"/>
                        <a:t>0</a:t>
                      </a:r>
                    </a:p>
                  </a:txBody>
                  <a:tcPr>
                    <a:cell3D prstMaterial="dkEdge">
                      <a:bevel prst="riblet"/>
                      <a:lightRig rig="flood" dir="t"/>
                    </a:cell3D>
                  </a:tcPr>
                </a:tc>
                <a:tc>
                  <a:txBody>
                    <a:bodyPr/>
                    <a:lstStyle/>
                    <a:p>
                      <a:pPr algn="ctr"/>
                      <a:r>
                        <a:rPr lang="en-IN" dirty="0"/>
                        <a:t>0</a:t>
                      </a:r>
                    </a:p>
                  </a:txBody>
                  <a:tcPr>
                    <a:cell3D prstMaterial="dkEdge">
                      <a:bevel prst="riblet"/>
                      <a:lightRig rig="flood" dir="t"/>
                    </a:cell3D>
                  </a:tcPr>
                </a:tc>
                <a:tc>
                  <a:txBody>
                    <a:bodyPr/>
                    <a:lstStyle/>
                    <a:p>
                      <a:pPr algn="ctr"/>
                      <a:r>
                        <a:rPr lang="en-IN" dirty="0"/>
                        <a:t>132</a:t>
                      </a:r>
                    </a:p>
                  </a:txBody>
                  <a:tcPr>
                    <a:cell3D prstMaterial="dkEdge">
                      <a:bevel prst="riblet"/>
                      <a:lightRig rig="flood" dir="t"/>
                    </a:cell3D>
                  </a:tcPr>
                </a:tc>
                <a:extLst>
                  <a:ext uri="{0D108BD9-81ED-4DB2-BD59-A6C34878D82A}">
                    <a16:rowId xmlns:a16="http://schemas.microsoft.com/office/drawing/2014/main" val="2366251516"/>
                  </a:ext>
                </a:extLst>
              </a:tr>
            </a:tbl>
          </a:graphicData>
        </a:graphic>
      </p:graphicFrame>
      <p:sp>
        <p:nvSpPr>
          <p:cNvPr id="6" name="TextBox 5">
            <a:extLst>
              <a:ext uri="{FF2B5EF4-FFF2-40B4-BE49-F238E27FC236}">
                <a16:creationId xmlns:a16="http://schemas.microsoft.com/office/drawing/2014/main" id="{B5D466B8-8656-C92F-62EE-45E96956978B}"/>
              </a:ext>
            </a:extLst>
          </p:cNvPr>
          <p:cNvSpPr txBox="1"/>
          <p:nvPr/>
        </p:nvSpPr>
        <p:spPr>
          <a:xfrm>
            <a:off x="5743262" y="1549527"/>
            <a:ext cx="1923989" cy="307777"/>
          </a:xfrm>
          <a:prstGeom prst="rect">
            <a:avLst/>
          </a:prstGeom>
          <a:noFill/>
        </p:spPr>
        <p:txBody>
          <a:bodyPr wrap="square" rtlCol="0">
            <a:spAutoFit/>
          </a:bodyPr>
          <a:lstStyle/>
          <a:p>
            <a:pPr algn="ctr"/>
            <a:r>
              <a:rPr lang="en-IN" sz="1400" b="1" dirty="0"/>
              <a:t>Predicted Fetal Health</a:t>
            </a:r>
          </a:p>
        </p:txBody>
      </p:sp>
      <p:sp>
        <p:nvSpPr>
          <p:cNvPr id="8" name="TextBox 7">
            <a:extLst>
              <a:ext uri="{FF2B5EF4-FFF2-40B4-BE49-F238E27FC236}">
                <a16:creationId xmlns:a16="http://schemas.microsoft.com/office/drawing/2014/main" id="{25D9E003-5765-1659-5F11-5492D908B2A0}"/>
              </a:ext>
            </a:extLst>
          </p:cNvPr>
          <p:cNvSpPr txBox="1"/>
          <p:nvPr/>
        </p:nvSpPr>
        <p:spPr>
          <a:xfrm>
            <a:off x="4469620" y="1703415"/>
            <a:ext cx="400110" cy="1611666"/>
          </a:xfrm>
          <a:prstGeom prst="rect">
            <a:avLst/>
          </a:prstGeom>
          <a:noFill/>
        </p:spPr>
        <p:txBody>
          <a:bodyPr vert="vert270" wrap="square" rtlCol="0">
            <a:spAutoFit/>
          </a:bodyPr>
          <a:lstStyle/>
          <a:p>
            <a:r>
              <a:rPr lang="en-IN" sz="1400" b="1" dirty="0"/>
              <a:t>Actual Fetal Health</a:t>
            </a:r>
          </a:p>
        </p:txBody>
      </p:sp>
      <p:sp>
        <p:nvSpPr>
          <p:cNvPr id="9" name="TextBox 8">
            <a:extLst>
              <a:ext uri="{FF2B5EF4-FFF2-40B4-BE49-F238E27FC236}">
                <a16:creationId xmlns:a16="http://schemas.microsoft.com/office/drawing/2014/main" id="{3E20E137-904E-0F9C-AA89-20CFFA741211}"/>
              </a:ext>
            </a:extLst>
          </p:cNvPr>
          <p:cNvSpPr txBox="1"/>
          <p:nvPr/>
        </p:nvSpPr>
        <p:spPr>
          <a:xfrm>
            <a:off x="537099" y="3236627"/>
            <a:ext cx="9228338" cy="677108"/>
          </a:xfrm>
          <a:prstGeom prst="rect">
            <a:avLst/>
          </a:prstGeom>
          <a:noFill/>
        </p:spPr>
        <p:txBody>
          <a:bodyPr wrap="square" rtlCol="0">
            <a:spAutoFit/>
          </a:bodyPr>
          <a:lstStyle/>
          <a:p>
            <a:pPr marL="285750" indent="-285750">
              <a:buFont typeface="Wingdings" panose="05000000000000000000" pitchFamily="2" charset="2"/>
              <a:buChar char="Ø"/>
            </a:pPr>
            <a:r>
              <a:rPr lang="en-IN" sz="2000" b="1" dirty="0"/>
              <a:t>ACCURACY SCORE</a:t>
            </a:r>
          </a:p>
          <a:p>
            <a:r>
              <a:rPr lang="en-IN" dirty="0"/>
              <a:t>      Here accuracy score of training is 100% (because model correctly predicted all the classes).</a:t>
            </a:r>
          </a:p>
        </p:txBody>
      </p:sp>
      <p:sp>
        <p:nvSpPr>
          <p:cNvPr id="12" name="TextBox 11">
            <a:extLst>
              <a:ext uri="{FF2B5EF4-FFF2-40B4-BE49-F238E27FC236}">
                <a16:creationId xmlns:a16="http://schemas.microsoft.com/office/drawing/2014/main" id="{CEDEFE14-012C-05EF-8A42-D13C0C5034A3}"/>
              </a:ext>
            </a:extLst>
          </p:cNvPr>
          <p:cNvSpPr txBox="1"/>
          <p:nvPr/>
        </p:nvSpPr>
        <p:spPr>
          <a:xfrm>
            <a:off x="537099" y="4208016"/>
            <a:ext cx="3519996" cy="400110"/>
          </a:xfrm>
          <a:prstGeom prst="rect">
            <a:avLst/>
          </a:prstGeom>
          <a:noFill/>
        </p:spPr>
        <p:txBody>
          <a:bodyPr wrap="square" rtlCol="0">
            <a:spAutoFit/>
          </a:bodyPr>
          <a:lstStyle/>
          <a:p>
            <a:pPr marL="285750" indent="-285750">
              <a:buFont typeface="Wingdings" panose="05000000000000000000" pitchFamily="2" charset="2"/>
              <a:buChar char="Ø"/>
            </a:pPr>
            <a:r>
              <a:rPr lang="en-IN" sz="2000" b="1" dirty="0"/>
              <a:t>CLASSIFICATION REPORT </a:t>
            </a:r>
          </a:p>
        </p:txBody>
      </p:sp>
      <p:graphicFrame>
        <p:nvGraphicFramePr>
          <p:cNvPr id="13" name="Table 12">
            <a:extLst>
              <a:ext uri="{FF2B5EF4-FFF2-40B4-BE49-F238E27FC236}">
                <a16:creationId xmlns:a16="http://schemas.microsoft.com/office/drawing/2014/main" id="{21B7FCFC-18C1-F4A1-86EA-E2AB47D0FB1C}"/>
              </a:ext>
            </a:extLst>
          </p:cNvPr>
          <p:cNvGraphicFramePr>
            <a:graphicFrameLocks noGrp="1"/>
          </p:cNvGraphicFramePr>
          <p:nvPr>
            <p:extLst>
              <p:ext uri="{D42A27DB-BD31-4B8C-83A1-F6EECF244321}">
                <p14:modId xmlns:p14="http://schemas.microsoft.com/office/powerpoint/2010/main" val="145903568"/>
              </p:ext>
            </p:extLst>
          </p:nvPr>
        </p:nvGraphicFramePr>
        <p:xfrm>
          <a:off x="4720968" y="4301526"/>
          <a:ext cx="4281489" cy="1706117"/>
        </p:xfrm>
        <a:graphic>
          <a:graphicData uri="http://schemas.openxmlformats.org/drawingml/2006/table">
            <a:tbl>
              <a:tblPr firstRow="1" firstCol="1" bandRow="1">
                <a:tableStyleId>{93296810-A885-4BE3-A3E7-6D5BEEA58F35}</a:tableStyleId>
              </a:tblPr>
              <a:tblGrid>
                <a:gridCol w="491540">
                  <a:extLst>
                    <a:ext uri="{9D8B030D-6E8A-4147-A177-3AD203B41FA5}">
                      <a16:colId xmlns:a16="http://schemas.microsoft.com/office/drawing/2014/main" val="347632730"/>
                    </a:ext>
                  </a:extLst>
                </a:gridCol>
                <a:gridCol w="1169096">
                  <a:extLst>
                    <a:ext uri="{9D8B030D-6E8A-4147-A177-3AD203B41FA5}">
                      <a16:colId xmlns:a16="http://schemas.microsoft.com/office/drawing/2014/main" val="1206993650"/>
                    </a:ext>
                  </a:extLst>
                </a:gridCol>
                <a:gridCol w="1284754">
                  <a:extLst>
                    <a:ext uri="{9D8B030D-6E8A-4147-A177-3AD203B41FA5}">
                      <a16:colId xmlns:a16="http://schemas.microsoft.com/office/drawing/2014/main" val="1828110549"/>
                    </a:ext>
                  </a:extLst>
                </a:gridCol>
                <a:gridCol w="1336099">
                  <a:extLst>
                    <a:ext uri="{9D8B030D-6E8A-4147-A177-3AD203B41FA5}">
                      <a16:colId xmlns:a16="http://schemas.microsoft.com/office/drawing/2014/main" val="1773037813"/>
                    </a:ext>
                  </a:extLst>
                </a:gridCol>
              </a:tblGrid>
              <a:tr h="398510">
                <a:tc>
                  <a:txBody>
                    <a:bodyPr/>
                    <a:lstStyle/>
                    <a:p>
                      <a:endParaRPr lang="en-IN" dirty="0"/>
                    </a:p>
                  </a:txBody>
                  <a:tcPr/>
                </a:tc>
                <a:tc>
                  <a:txBody>
                    <a:bodyPr/>
                    <a:lstStyle/>
                    <a:p>
                      <a:pPr algn="ctr"/>
                      <a:r>
                        <a:rPr lang="en-IN" dirty="0"/>
                        <a:t>Precision</a:t>
                      </a:r>
                    </a:p>
                  </a:txBody>
                  <a:tcPr/>
                </a:tc>
                <a:tc>
                  <a:txBody>
                    <a:bodyPr/>
                    <a:lstStyle/>
                    <a:p>
                      <a:pPr algn="ctr"/>
                      <a:r>
                        <a:rPr lang="en-IN" dirty="0"/>
                        <a:t>Recall</a:t>
                      </a:r>
                    </a:p>
                  </a:txBody>
                  <a:tcPr/>
                </a:tc>
                <a:tc>
                  <a:txBody>
                    <a:bodyPr/>
                    <a:lstStyle/>
                    <a:p>
                      <a:pPr algn="ctr"/>
                      <a:r>
                        <a:rPr lang="en-IN" dirty="0"/>
                        <a:t>F-1 Score</a:t>
                      </a:r>
                    </a:p>
                  </a:txBody>
                  <a:tcPr/>
                </a:tc>
                <a:extLst>
                  <a:ext uri="{0D108BD9-81ED-4DB2-BD59-A6C34878D82A}">
                    <a16:rowId xmlns:a16="http://schemas.microsoft.com/office/drawing/2014/main" val="2839491632"/>
                  </a:ext>
                </a:extLst>
              </a:tr>
              <a:tr h="458638">
                <a:tc>
                  <a:txBody>
                    <a:bodyPr/>
                    <a:lstStyle/>
                    <a:p>
                      <a:pPr algn="ctr"/>
                      <a:r>
                        <a:rPr lang="en-IN" dirty="0"/>
                        <a:t>1</a:t>
                      </a:r>
                    </a:p>
                  </a:txBody>
                  <a:tcPr/>
                </a:tc>
                <a:tc>
                  <a:txBody>
                    <a:bodyPr/>
                    <a:lstStyle/>
                    <a:p>
                      <a:pPr algn="ctr"/>
                      <a:r>
                        <a:rPr lang="en-IN" dirty="0"/>
                        <a:t>1.00</a:t>
                      </a:r>
                    </a:p>
                  </a:txBody>
                  <a:tcPr>
                    <a:cell3D prstMaterial="dkEdge">
                      <a:bevel prst="riblet"/>
                      <a:lightRig rig="flood" dir="t"/>
                    </a:cell3D>
                  </a:tcPr>
                </a:tc>
                <a:tc>
                  <a:txBody>
                    <a:bodyPr/>
                    <a:lstStyle/>
                    <a:p>
                      <a:pPr algn="ctr"/>
                      <a:r>
                        <a:rPr lang="en-IN" dirty="0"/>
                        <a:t>1.00</a:t>
                      </a:r>
                    </a:p>
                  </a:txBody>
                  <a:tcPr>
                    <a:cell3D prstMaterial="dkEdge">
                      <a:bevel prst="riblet"/>
                      <a:lightRig rig="flood" dir="t"/>
                    </a:cell3D>
                  </a:tcPr>
                </a:tc>
                <a:tc>
                  <a:txBody>
                    <a:bodyPr/>
                    <a:lstStyle/>
                    <a:p>
                      <a:pPr algn="ctr"/>
                      <a:r>
                        <a:rPr lang="en-IN" dirty="0"/>
                        <a:t>1.00</a:t>
                      </a:r>
                    </a:p>
                  </a:txBody>
                  <a:tcPr>
                    <a:cell3D prstMaterial="dkEdge">
                      <a:bevel prst="riblet"/>
                      <a:lightRig rig="flood" dir="t"/>
                    </a:cell3D>
                  </a:tcPr>
                </a:tc>
                <a:extLst>
                  <a:ext uri="{0D108BD9-81ED-4DB2-BD59-A6C34878D82A}">
                    <a16:rowId xmlns:a16="http://schemas.microsoft.com/office/drawing/2014/main" val="1997313599"/>
                  </a:ext>
                </a:extLst>
              </a:tr>
              <a:tr h="483209">
                <a:tc>
                  <a:txBody>
                    <a:bodyPr/>
                    <a:lstStyle/>
                    <a:p>
                      <a:pPr algn="ctr"/>
                      <a:r>
                        <a:rPr lang="en-IN" dirty="0"/>
                        <a:t>2</a:t>
                      </a:r>
                    </a:p>
                  </a:txBody>
                  <a:tcPr/>
                </a:tc>
                <a:tc>
                  <a:txBody>
                    <a:bodyPr/>
                    <a:lstStyle/>
                    <a:p>
                      <a:pPr algn="ctr"/>
                      <a:r>
                        <a:rPr lang="en-IN" dirty="0"/>
                        <a:t>1.00</a:t>
                      </a:r>
                    </a:p>
                  </a:txBody>
                  <a:tcPr>
                    <a:cell3D prstMaterial="dkEdge">
                      <a:bevel prst="riblet"/>
                      <a:lightRig rig="flood" dir="t"/>
                    </a:cell3D>
                  </a:tcPr>
                </a:tc>
                <a:tc>
                  <a:txBody>
                    <a:bodyPr/>
                    <a:lstStyle/>
                    <a:p>
                      <a:pPr algn="ctr"/>
                      <a:r>
                        <a:rPr lang="en-IN" dirty="0"/>
                        <a:t>1.00</a:t>
                      </a:r>
                    </a:p>
                  </a:txBody>
                  <a:tcPr>
                    <a:cell3D prstMaterial="dkEdge">
                      <a:bevel prst="riblet"/>
                      <a:lightRig rig="flood" dir="t"/>
                    </a:cell3D>
                  </a:tcPr>
                </a:tc>
                <a:tc>
                  <a:txBody>
                    <a:bodyPr/>
                    <a:lstStyle/>
                    <a:p>
                      <a:pPr algn="ctr"/>
                      <a:r>
                        <a:rPr lang="en-IN" dirty="0"/>
                        <a:t>1.00</a:t>
                      </a:r>
                    </a:p>
                  </a:txBody>
                  <a:tcPr>
                    <a:cell3D prstMaterial="dkEdge">
                      <a:bevel prst="riblet"/>
                      <a:lightRig rig="flood" dir="t"/>
                    </a:cell3D>
                  </a:tcPr>
                </a:tc>
                <a:extLst>
                  <a:ext uri="{0D108BD9-81ED-4DB2-BD59-A6C34878D82A}">
                    <a16:rowId xmlns:a16="http://schemas.microsoft.com/office/drawing/2014/main" val="3970858879"/>
                  </a:ext>
                </a:extLst>
              </a:tr>
              <a:tr h="349268">
                <a:tc>
                  <a:txBody>
                    <a:bodyPr/>
                    <a:lstStyle/>
                    <a:p>
                      <a:pPr algn="ctr"/>
                      <a:r>
                        <a:rPr lang="en-IN" dirty="0"/>
                        <a:t>3</a:t>
                      </a:r>
                    </a:p>
                  </a:txBody>
                  <a:tcPr/>
                </a:tc>
                <a:tc>
                  <a:txBody>
                    <a:bodyPr/>
                    <a:lstStyle/>
                    <a:p>
                      <a:pPr algn="ctr"/>
                      <a:r>
                        <a:rPr lang="en-IN" dirty="0"/>
                        <a:t>1.00</a:t>
                      </a:r>
                    </a:p>
                  </a:txBody>
                  <a:tcPr>
                    <a:cell3D prstMaterial="dkEdge">
                      <a:bevel prst="riblet"/>
                      <a:lightRig rig="flood" dir="t"/>
                    </a:cell3D>
                  </a:tcPr>
                </a:tc>
                <a:tc>
                  <a:txBody>
                    <a:bodyPr/>
                    <a:lstStyle/>
                    <a:p>
                      <a:pPr algn="ctr"/>
                      <a:r>
                        <a:rPr lang="en-IN" dirty="0"/>
                        <a:t>1.00</a:t>
                      </a:r>
                    </a:p>
                  </a:txBody>
                  <a:tcPr>
                    <a:cell3D prstMaterial="dkEdge">
                      <a:bevel prst="riblet"/>
                      <a:lightRig rig="flood" dir="t"/>
                    </a:cell3D>
                  </a:tcPr>
                </a:tc>
                <a:tc>
                  <a:txBody>
                    <a:bodyPr/>
                    <a:lstStyle/>
                    <a:p>
                      <a:pPr algn="ctr"/>
                      <a:r>
                        <a:rPr lang="en-IN" dirty="0"/>
                        <a:t>1.00</a:t>
                      </a:r>
                    </a:p>
                  </a:txBody>
                  <a:tcPr>
                    <a:cell3D prstMaterial="dkEdge">
                      <a:bevel prst="riblet"/>
                      <a:lightRig rig="flood" dir="t"/>
                    </a:cell3D>
                  </a:tcPr>
                </a:tc>
                <a:extLst>
                  <a:ext uri="{0D108BD9-81ED-4DB2-BD59-A6C34878D82A}">
                    <a16:rowId xmlns:a16="http://schemas.microsoft.com/office/drawing/2014/main" val="2366251516"/>
                  </a:ext>
                </a:extLst>
              </a:tr>
            </a:tbl>
          </a:graphicData>
        </a:graphic>
      </p:graphicFrame>
    </p:spTree>
    <p:extLst>
      <p:ext uri="{BB962C8B-B14F-4D97-AF65-F5344CB8AC3E}">
        <p14:creationId xmlns:p14="http://schemas.microsoft.com/office/powerpoint/2010/main" val="301254535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10000"/>
            <a:alpha val="0"/>
          </a:schemeClr>
        </a:solidFill>
        <a:effectLst/>
      </p:bgPr>
    </p:bg>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id="{B196C236-E7D2-E9EB-BA88-06BC2ABFED0A}"/>
              </a:ext>
            </a:extLst>
          </p:cNvPr>
          <p:cNvSpPr txBox="1"/>
          <p:nvPr/>
        </p:nvSpPr>
        <p:spPr>
          <a:xfrm>
            <a:off x="537099" y="408395"/>
            <a:ext cx="8052047" cy="954107"/>
          </a:xfrm>
          <a:prstGeom prst="rect">
            <a:avLst/>
          </a:prstGeom>
          <a:noFill/>
        </p:spPr>
        <p:txBody>
          <a:bodyPr wrap="square" rtlCol="0">
            <a:spAutoFit/>
          </a:bodyPr>
          <a:lstStyle/>
          <a:p>
            <a:pPr marL="514350" indent="-514350">
              <a:buAutoNum type="arabicPeriod"/>
            </a:pPr>
            <a:r>
              <a:rPr lang="en-IN" sz="2800" dirty="0">
                <a:latin typeface="Algerian" panose="04020705040A02060702" pitchFamily="82" charset="0"/>
              </a:rPr>
              <a:t>RANDOM FOREST CLASSIFIER (RFC)</a:t>
            </a:r>
          </a:p>
          <a:p>
            <a:r>
              <a:rPr lang="en-IN" sz="2800" dirty="0">
                <a:latin typeface="Algerian" panose="04020705040A02060702" pitchFamily="82" charset="0"/>
              </a:rPr>
              <a:t>      (ON TESTING)</a:t>
            </a:r>
            <a:endParaRPr lang="en-IN" sz="2800" dirty="0"/>
          </a:p>
        </p:txBody>
      </p:sp>
      <p:sp>
        <p:nvSpPr>
          <p:cNvPr id="4" name="TextBox 3">
            <a:extLst>
              <a:ext uri="{FF2B5EF4-FFF2-40B4-BE49-F238E27FC236}">
                <a16:creationId xmlns:a16="http://schemas.microsoft.com/office/drawing/2014/main" id="{0F36ECAD-8CFA-153C-9A83-DAE4A2E93FF6}"/>
              </a:ext>
            </a:extLst>
          </p:cNvPr>
          <p:cNvSpPr txBox="1"/>
          <p:nvPr/>
        </p:nvSpPr>
        <p:spPr>
          <a:xfrm>
            <a:off x="537099" y="1505897"/>
            <a:ext cx="2880804" cy="400110"/>
          </a:xfrm>
          <a:prstGeom prst="rect">
            <a:avLst/>
          </a:prstGeom>
          <a:noFill/>
        </p:spPr>
        <p:txBody>
          <a:bodyPr wrap="square" rtlCol="0">
            <a:spAutoFit/>
          </a:bodyPr>
          <a:lstStyle/>
          <a:p>
            <a:pPr marL="342900" indent="-342900">
              <a:buFont typeface="Wingdings" panose="05000000000000000000" pitchFamily="2" charset="2"/>
              <a:buChar char="Ø"/>
            </a:pPr>
            <a:r>
              <a:rPr lang="en-IN" sz="2000" b="1" dirty="0"/>
              <a:t>CONFUSION MATRIX </a:t>
            </a:r>
          </a:p>
        </p:txBody>
      </p:sp>
      <p:graphicFrame>
        <p:nvGraphicFramePr>
          <p:cNvPr id="5" name="Table 4">
            <a:extLst>
              <a:ext uri="{FF2B5EF4-FFF2-40B4-BE49-F238E27FC236}">
                <a16:creationId xmlns:a16="http://schemas.microsoft.com/office/drawing/2014/main" id="{DC1A1881-D0F3-29A4-B2AE-0ECBD6DEF9D6}"/>
              </a:ext>
            </a:extLst>
          </p:cNvPr>
          <p:cNvGraphicFramePr>
            <a:graphicFrameLocks noGrp="1"/>
          </p:cNvGraphicFramePr>
          <p:nvPr>
            <p:extLst>
              <p:ext uri="{D42A27DB-BD31-4B8C-83A1-F6EECF244321}">
                <p14:modId xmlns:p14="http://schemas.microsoft.com/office/powerpoint/2010/main" val="3490648884"/>
              </p:ext>
            </p:extLst>
          </p:nvPr>
        </p:nvGraphicFramePr>
        <p:xfrm>
          <a:off x="4764857" y="1813674"/>
          <a:ext cx="4193713" cy="1469146"/>
        </p:xfrm>
        <a:graphic>
          <a:graphicData uri="http://schemas.openxmlformats.org/drawingml/2006/table">
            <a:tbl>
              <a:tblPr firstRow="1" firstCol="1" bandRow="1">
                <a:tableStyleId>{93296810-A885-4BE3-A3E7-6D5BEEA58F35}</a:tableStyleId>
              </a:tblPr>
              <a:tblGrid>
                <a:gridCol w="481462">
                  <a:extLst>
                    <a:ext uri="{9D8B030D-6E8A-4147-A177-3AD203B41FA5}">
                      <a16:colId xmlns:a16="http://schemas.microsoft.com/office/drawing/2014/main" val="347632730"/>
                    </a:ext>
                  </a:extLst>
                </a:gridCol>
                <a:gridCol w="1145128">
                  <a:extLst>
                    <a:ext uri="{9D8B030D-6E8A-4147-A177-3AD203B41FA5}">
                      <a16:colId xmlns:a16="http://schemas.microsoft.com/office/drawing/2014/main" val="1206993650"/>
                    </a:ext>
                  </a:extLst>
                </a:gridCol>
                <a:gridCol w="1258415">
                  <a:extLst>
                    <a:ext uri="{9D8B030D-6E8A-4147-A177-3AD203B41FA5}">
                      <a16:colId xmlns:a16="http://schemas.microsoft.com/office/drawing/2014/main" val="1828110549"/>
                    </a:ext>
                  </a:extLst>
                </a:gridCol>
                <a:gridCol w="1308708">
                  <a:extLst>
                    <a:ext uri="{9D8B030D-6E8A-4147-A177-3AD203B41FA5}">
                      <a16:colId xmlns:a16="http://schemas.microsoft.com/office/drawing/2014/main" val="1773037813"/>
                    </a:ext>
                  </a:extLst>
                </a:gridCol>
              </a:tblGrid>
              <a:tr h="306684">
                <a:tc>
                  <a:txBody>
                    <a:bodyPr/>
                    <a:lstStyle/>
                    <a:p>
                      <a:endParaRPr lang="en-IN" dirty="0"/>
                    </a:p>
                  </a:txBody>
                  <a:tcPr/>
                </a:tc>
                <a:tc>
                  <a:txBody>
                    <a:bodyPr/>
                    <a:lstStyle/>
                    <a:p>
                      <a:pPr algn="ctr"/>
                      <a:r>
                        <a:rPr lang="en-IN" dirty="0"/>
                        <a:t>1</a:t>
                      </a:r>
                    </a:p>
                  </a:txBody>
                  <a:tcPr/>
                </a:tc>
                <a:tc>
                  <a:txBody>
                    <a:bodyPr/>
                    <a:lstStyle/>
                    <a:p>
                      <a:pPr algn="ctr"/>
                      <a:r>
                        <a:rPr lang="en-IN" dirty="0"/>
                        <a:t>2</a:t>
                      </a:r>
                    </a:p>
                  </a:txBody>
                  <a:tcPr/>
                </a:tc>
                <a:tc>
                  <a:txBody>
                    <a:bodyPr/>
                    <a:lstStyle/>
                    <a:p>
                      <a:pPr algn="ctr"/>
                      <a:r>
                        <a:rPr lang="en-IN" dirty="0"/>
                        <a:t>3</a:t>
                      </a:r>
                    </a:p>
                  </a:txBody>
                  <a:tcPr/>
                </a:tc>
                <a:extLst>
                  <a:ext uri="{0D108BD9-81ED-4DB2-BD59-A6C34878D82A}">
                    <a16:rowId xmlns:a16="http://schemas.microsoft.com/office/drawing/2014/main" val="2839491632"/>
                  </a:ext>
                </a:extLst>
              </a:tr>
              <a:tr h="352957">
                <a:tc>
                  <a:txBody>
                    <a:bodyPr/>
                    <a:lstStyle/>
                    <a:p>
                      <a:pPr algn="ctr"/>
                      <a:r>
                        <a:rPr lang="en-IN" dirty="0"/>
                        <a:t>1</a:t>
                      </a:r>
                    </a:p>
                  </a:txBody>
                  <a:tcPr/>
                </a:tc>
                <a:tc>
                  <a:txBody>
                    <a:bodyPr/>
                    <a:lstStyle/>
                    <a:p>
                      <a:pPr algn="ctr"/>
                      <a:r>
                        <a:rPr lang="en-IN" dirty="0"/>
                        <a:t>307</a:t>
                      </a:r>
                    </a:p>
                  </a:txBody>
                  <a:tcPr>
                    <a:cell3D prstMaterial="dkEdge">
                      <a:bevel prst="riblet"/>
                      <a:lightRig rig="flood" dir="t"/>
                    </a:cell3D>
                  </a:tcPr>
                </a:tc>
                <a:tc>
                  <a:txBody>
                    <a:bodyPr/>
                    <a:lstStyle/>
                    <a:p>
                      <a:pPr algn="ctr"/>
                      <a:r>
                        <a:rPr lang="en-IN" dirty="0"/>
                        <a:t>4</a:t>
                      </a:r>
                    </a:p>
                  </a:txBody>
                  <a:tcPr>
                    <a:cell3D prstMaterial="dkEdge">
                      <a:bevel prst="riblet"/>
                      <a:lightRig rig="flood" dir="t"/>
                    </a:cell3D>
                  </a:tcPr>
                </a:tc>
                <a:tc>
                  <a:txBody>
                    <a:bodyPr/>
                    <a:lstStyle/>
                    <a:p>
                      <a:pPr algn="ctr"/>
                      <a:r>
                        <a:rPr lang="en-IN" dirty="0"/>
                        <a:t>2</a:t>
                      </a:r>
                    </a:p>
                  </a:txBody>
                  <a:tcPr>
                    <a:cell3D prstMaterial="dkEdge">
                      <a:bevel prst="riblet"/>
                      <a:lightRig rig="flood" dir="t"/>
                    </a:cell3D>
                  </a:tcPr>
                </a:tc>
                <a:extLst>
                  <a:ext uri="{0D108BD9-81ED-4DB2-BD59-A6C34878D82A}">
                    <a16:rowId xmlns:a16="http://schemas.microsoft.com/office/drawing/2014/main" val="1997313599"/>
                  </a:ext>
                </a:extLst>
              </a:tr>
              <a:tr h="371866">
                <a:tc>
                  <a:txBody>
                    <a:bodyPr/>
                    <a:lstStyle/>
                    <a:p>
                      <a:pPr algn="ctr"/>
                      <a:r>
                        <a:rPr lang="en-IN" dirty="0"/>
                        <a:t>2</a:t>
                      </a:r>
                    </a:p>
                  </a:txBody>
                  <a:tcPr/>
                </a:tc>
                <a:tc>
                  <a:txBody>
                    <a:bodyPr/>
                    <a:lstStyle/>
                    <a:p>
                      <a:pPr algn="ctr"/>
                      <a:r>
                        <a:rPr lang="en-IN" dirty="0"/>
                        <a:t>18</a:t>
                      </a:r>
                    </a:p>
                  </a:txBody>
                  <a:tcPr>
                    <a:cell3D prstMaterial="dkEdge">
                      <a:bevel prst="riblet"/>
                      <a:lightRig rig="flood" dir="t"/>
                    </a:cell3D>
                  </a:tcPr>
                </a:tc>
                <a:tc>
                  <a:txBody>
                    <a:bodyPr/>
                    <a:lstStyle/>
                    <a:p>
                      <a:pPr algn="ctr"/>
                      <a:r>
                        <a:rPr lang="en-IN" dirty="0"/>
                        <a:t>38</a:t>
                      </a:r>
                    </a:p>
                  </a:txBody>
                  <a:tcPr>
                    <a:cell3D prstMaterial="dkEdge">
                      <a:bevel prst="riblet"/>
                      <a:lightRig rig="flood" dir="t"/>
                    </a:cell3D>
                  </a:tcPr>
                </a:tc>
                <a:tc>
                  <a:txBody>
                    <a:bodyPr/>
                    <a:lstStyle/>
                    <a:p>
                      <a:pPr algn="ctr"/>
                      <a:r>
                        <a:rPr lang="en-IN" dirty="0"/>
                        <a:t>3</a:t>
                      </a:r>
                    </a:p>
                  </a:txBody>
                  <a:tcPr>
                    <a:cell3D prstMaterial="dkEdge">
                      <a:bevel prst="riblet"/>
                      <a:lightRig rig="flood" dir="t"/>
                    </a:cell3D>
                  </a:tcPr>
                </a:tc>
                <a:extLst>
                  <a:ext uri="{0D108BD9-81ED-4DB2-BD59-A6C34878D82A}">
                    <a16:rowId xmlns:a16="http://schemas.microsoft.com/office/drawing/2014/main" val="3970858879"/>
                  </a:ext>
                </a:extLst>
              </a:tr>
              <a:tr h="305137">
                <a:tc>
                  <a:txBody>
                    <a:bodyPr/>
                    <a:lstStyle/>
                    <a:p>
                      <a:pPr algn="ctr"/>
                      <a:r>
                        <a:rPr lang="en-IN" dirty="0"/>
                        <a:t>3</a:t>
                      </a:r>
                    </a:p>
                  </a:txBody>
                  <a:tcPr/>
                </a:tc>
                <a:tc>
                  <a:txBody>
                    <a:bodyPr/>
                    <a:lstStyle/>
                    <a:p>
                      <a:pPr algn="ctr"/>
                      <a:r>
                        <a:rPr lang="en-IN" dirty="0"/>
                        <a:t>3</a:t>
                      </a:r>
                    </a:p>
                  </a:txBody>
                  <a:tcPr>
                    <a:cell3D prstMaterial="dkEdge">
                      <a:bevel prst="riblet"/>
                      <a:lightRig rig="flood" dir="t"/>
                    </a:cell3D>
                  </a:tcPr>
                </a:tc>
                <a:tc>
                  <a:txBody>
                    <a:bodyPr/>
                    <a:lstStyle/>
                    <a:p>
                      <a:pPr algn="ctr"/>
                      <a:r>
                        <a:rPr lang="en-IN" dirty="0"/>
                        <a:t>0</a:t>
                      </a:r>
                    </a:p>
                  </a:txBody>
                  <a:tcPr>
                    <a:cell3D prstMaterial="dkEdge">
                      <a:bevel prst="riblet"/>
                      <a:lightRig rig="flood" dir="t"/>
                    </a:cell3D>
                  </a:tcPr>
                </a:tc>
                <a:tc>
                  <a:txBody>
                    <a:bodyPr/>
                    <a:lstStyle/>
                    <a:p>
                      <a:pPr algn="ctr"/>
                      <a:r>
                        <a:rPr lang="en-IN" dirty="0"/>
                        <a:t>25</a:t>
                      </a:r>
                    </a:p>
                  </a:txBody>
                  <a:tcPr>
                    <a:cell3D prstMaterial="dkEdge">
                      <a:bevel prst="riblet"/>
                      <a:lightRig rig="flood" dir="t"/>
                    </a:cell3D>
                  </a:tcPr>
                </a:tc>
                <a:extLst>
                  <a:ext uri="{0D108BD9-81ED-4DB2-BD59-A6C34878D82A}">
                    <a16:rowId xmlns:a16="http://schemas.microsoft.com/office/drawing/2014/main" val="2366251516"/>
                  </a:ext>
                </a:extLst>
              </a:tr>
            </a:tbl>
          </a:graphicData>
        </a:graphic>
      </p:graphicFrame>
      <p:sp>
        <p:nvSpPr>
          <p:cNvPr id="6" name="TextBox 5">
            <a:extLst>
              <a:ext uri="{FF2B5EF4-FFF2-40B4-BE49-F238E27FC236}">
                <a16:creationId xmlns:a16="http://schemas.microsoft.com/office/drawing/2014/main" id="{B5D466B8-8656-C92F-62EE-45E96956978B}"/>
              </a:ext>
            </a:extLst>
          </p:cNvPr>
          <p:cNvSpPr txBox="1"/>
          <p:nvPr/>
        </p:nvSpPr>
        <p:spPr>
          <a:xfrm>
            <a:off x="5743262" y="1549527"/>
            <a:ext cx="1923989" cy="307777"/>
          </a:xfrm>
          <a:prstGeom prst="rect">
            <a:avLst/>
          </a:prstGeom>
          <a:noFill/>
        </p:spPr>
        <p:txBody>
          <a:bodyPr wrap="square" rtlCol="0">
            <a:spAutoFit/>
          </a:bodyPr>
          <a:lstStyle/>
          <a:p>
            <a:pPr algn="ctr"/>
            <a:r>
              <a:rPr lang="en-IN" sz="1400" b="1" dirty="0"/>
              <a:t>Predicted Fetal Health</a:t>
            </a:r>
          </a:p>
        </p:txBody>
      </p:sp>
      <p:sp>
        <p:nvSpPr>
          <p:cNvPr id="8" name="TextBox 7">
            <a:extLst>
              <a:ext uri="{FF2B5EF4-FFF2-40B4-BE49-F238E27FC236}">
                <a16:creationId xmlns:a16="http://schemas.microsoft.com/office/drawing/2014/main" id="{25D9E003-5765-1659-5F11-5492D908B2A0}"/>
              </a:ext>
            </a:extLst>
          </p:cNvPr>
          <p:cNvSpPr txBox="1"/>
          <p:nvPr/>
        </p:nvSpPr>
        <p:spPr>
          <a:xfrm>
            <a:off x="4469620" y="1703415"/>
            <a:ext cx="400110" cy="1611666"/>
          </a:xfrm>
          <a:prstGeom prst="rect">
            <a:avLst/>
          </a:prstGeom>
          <a:noFill/>
        </p:spPr>
        <p:txBody>
          <a:bodyPr vert="vert270" wrap="square" rtlCol="0">
            <a:spAutoFit/>
          </a:bodyPr>
          <a:lstStyle/>
          <a:p>
            <a:r>
              <a:rPr lang="en-IN" sz="1400" b="1" dirty="0"/>
              <a:t>Actual Fetal Health</a:t>
            </a:r>
          </a:p>
        </p:txBody>
      </p:sp>
      <p:sp>
        <p:nvSpPr>
          <p:cNvPr id="9" name="TextBox 8">
            <a:extLst>
              <a:ext uri="{FF2B5EF4-FFF2-40B4-BE49-F238E27FC236}">
                <a16:creationId xmlns:a16="http://schemas.microsoft.com/office/drawing/2014/main" id="{3E20E137-904E-0F9C-AA89-20CFFA741211}"/>
              </a:ext>
            </a:extLst>
          </p:cNvPr>
          <p:cNvSpPr txBox="1"/>
          <p:nvPr/>
        </p:nvSpPr>
        <p:spPr>
          <a:xfrm>
            <a:off x="537099" y="3236627"/>
            <a:ext cx="9228338" cy="677108"/>
          </a:xfrm>
          <a:prstGeom prst="rect">
            <a:avLst/>
          </a:prstGeom>
          <a:noFill/>
        </p:spPr>
        <p:txBody>
          <a:bodyPr wrap="square" rtlCol="0">
            <a:spAutoFit/>
          </a:bodyPr>
          <a:lstStyle/>
          <a:p>
            <a:pPr marL="285750" indent="-285750">
              <a:buFont typeface="Wingdings" panose="05000000000000000000" pitchFamily="2" charset="2"/>
              <a:buChar char="Ø"/>
            </a:pPr>
            <a:r>
              <a:rPr lang="en-IN" sz="2000" b="1" dirty="0"/>
              <a:t>ACCURACY SCORE</a:t>
            </a:r>
          </a:p>
          <a:p>
            <a:r>
              <a:rPr lang="en-IN" dirty="0"/>
              <a:t>      Here accuracy score of training is 92.5%.</a:t>
            </a:r>
          </a:p>
        </p:txBody>
      </p:sp>
      <p:sp>
        <p:nvSpPr>
          <p:cNvPr id="12" name="TextBox 11">
            <a:extLst>
              <a:ext uri="{FF2B5EF4-FFF2-40B4-BE49-F238E27FC236}">
                <a16:creationId xmlns:a16="http://schemas.microsoft.com/office/drawing/2014/main" id="{CEDEFE14-012C-05EF-8A42-D13C0C5034A3}"/>
              </a:ext>
            </a:extLst>
          </p:cNvPr>
          <p:cNvSpPr txBox="1"/>
          <p:nvPr/>
        </p:nvSpPr>
        <p:spPr>
          <a:xfrm>
            <a:off x="537099" y="4208016"/>
            <a:ext cx="3519996" cy="400110"/>
          </a:xfrm>
          <a:prstGeom prst="rect">
            <a:avLst/>
          </a:prstGeom>
          <a:noFill/>
        </p:spPr>
        <p:txBody>
          <a:bodyPr wrap="square" rtlCol="0">
            <a:spAutoFit/>
          </a:bodyPr>
          <a:lstStyle/>
          <a:p>
            <a:pPr marL="285750" indent="-285750">
              <a:buFont typeface="Wingdings" panose="05000000000000000000" pitchFamily="2" charset="2"/>
              <a:buChar char="Ø"/>
            </a:pPr>
            <a:r>
              <a:rPr lang="en-IN" sz="2000" b="1" dirty="0"/>
              <a:t>CLASSIFICATION REPORT </a:t>
            </a:r>
          </a:p>
        </p:txBody>
      </p:sp>
      <p:graphicFrame>
        <p:nvGraphicFramePr>
          <p:cNvPr id="13" name="Table 12">
            <a:extLst>
              <a:ext uri="{FF2B5EF4-FFF2-40B4-BE49-F238E27FC236}">
                <a16:creationId xmlns:a16="http://schemas.microsoft.com/office/drawing/2014/main" id="{21B7FCFC-18C1-F4A1-86EA-E2AB47D0FB1C}"/>
              </a:ext>
            </a:extLst>
          </p:cNvPr>
          <p:cNvGraphicFramePr>
            <a:graphicFrameLocks noGrp="1"/>
          </p:cNvGraphicFramePr>
          <p:nvPr>
            <p:extLst>
              <p:ext uri="{D42A27DB-BD31-4B8C-83A1-F6EECF244321}">
                <p14:modId xmlns:p14="http://schemas.microsoft.com/office/powerpoint/2010/main" val="3711537621"/>
              </p:ext>
            </p:extLst>
          </p:nvPr>
        </p:nvGraphicFramePr>
        <p:xfrm>
          <a:off x="4720968" y="4301526"/>
          <a:ext cx="4281489" cy="1706117"/>
        </p:xfrm>
        <a:graphic>
          <a:graphicData uri="http://schemas.openxmlformats.org/drawingml/2006/table">
            <a:tbl>
              <a:tblPr firstRow="1" firstCol="1" bandRow="1">
                <a:tableStyleId>{93296810-A885-4BE3-A3E7-6D5BEEA58F35}</a:tableStyleId>
              </a:tblPr>
              <a:tblGrid>
                <a:gridCol w="491540">
                  <a:extLst>
                    <a:ext uri="{9D8B030D-6E8A-4147-A177-3AD203B41FA5}">
                      <a16:colId xmlns:a16="http://schemas.microsoft.com/office/drawing/2014/main" val="347632730"/>
                    </a:ext>
                  </a:extLst>
                </a:gridCol>
                <a:gridCol w="1169096">
                  <a:extLst>
                    <a:ext uri="{9D8B030D-6E8A-4147-A177-3AD203B41FA5}">
                      <a16:colId xmlns:a16="http://schemas.microsoft.com/office/drawing/2014/main" val="1206993650"/>
                    </a:ext>
                  </a:extLst>
                </a:gridCol>
                <a:gridCol w="1284754">
                  <a:extLst>
                    <a:ext uri="{9D8B030D-6E8A-4147-A177-3AD203B41FA5}">
                      <a16:colId xmlns:a16="http://schemas.microsoft.com/office/drawing/2014/main" val="1828110549"/>
                    </a:ext>
                  </a:extLst>
                </a:gridCol>
                <a:gridCol w="1336099">
                  <a:extLst>
                    <a:ext uri="{9D8B030D-6E8A-4147-A177-3AD203B41FA5}">
                      <a16:colId xmlns:a16="http://schemas.microsoft.com/office/drawing/2014/main" val="1773037813"/>
                    </a:ext>
                  </a:extLst>
                </a:gridCol>
              </a:tblGrid>
              <a:tr h="398510">
                <a:tc>
                  <a:txBody>
                    <a:bodyPr/>
                    <a:lstStyle/>
                    <a:p>
                      <a:endParaRPr lang="en-IN" dirty="0"/>
                    </a:p>
                  </a:txBody>
                  <a:tcPr/>
                </a:tc>
                <a:tc>
                  <a:txBody>
                    <a:bodyPr/>
                    <a:lstStyle/>
                    <a:p>
                      <a:pPr algn="ctr"/>
                      <a:r>
                        <a:rPr lang="en-IN" dirty="0"/>
                        <a:t>Precision</a:t>
                      </a:r>
                    </a:p>
                  </a:txBody>
                  <a:tcPr/>
                </a:tc>
                <a:tc>
                  <a:txBody>
                    <a:bodyPr/>
                    <a:lstStyle/>
                    <a:p>
                      <a:pPr algn="ctr"/>
                      <a:r>
                        <a:rPr lang="en-IN" dirty="0"/>
                        <a:t>Recall</a:t>
                      </a:r>
                    </a:p>
                  </a:txBody>
                  <a:tcPr/>
                </a:tc>
                <a:tc>
                  <a:txBody>
                    <a:bodyPr/>
                    <a:lstStyle/>
                    <a:p>
                      <a:pPr algn="ctr"/>
                      <a:r>
                        <a:rPr lang="en-IN" dirty="0"/>
                        <a:t>F-1 Score</a:t>
                      </a:r>
                    </a:p>
                  </a:txBody>
                  <a:tcPr/>
                </a:tc>
                <a:extLst>
                  <a:ext uri="{0D108BD9-81ED-4DB2-BD59-A6C34878D82A}">
                    <a16:rowId xmlns:a16="http://schemas.microsoft.com/office/drawing/2014/main" val="2839491632"/>
                  </a:ext>
                </a:extLst>
              </a:tr>
              <a:tr h="458638">
                <a:tc>
                  <a:txBody>
                    <a:bodyPr/>
                    <a:lstStyle/>
                    <a:p>
                      <a:pPr algn="ctr"/>
                      <a:r>
                        <a:rPr lang="en-IN" dirty="0"/>
                        <a:t>1</a:t>
                      </a:r>
                    </a:p>
                  </a:txBody>
                  <a:tcPr/>
                </a:tc>
                <a:tc>
                  <a:txBody>
                    <a:bodyPr/>
                    <a:lstStyle/>
                    <a:p>
                      <a:pPr algn="ctr"/>
                      <a:r>
                        <a:rPr lang="en-IN" dirty="0"/>
                        <a:t>0.94</a:t>
                      </a:r>
                    </a:p>
                  </a:txBody>
                  <a:tcPr>
                    <a:cell3D prstMaterial="dkEdge">
                      <a:bevel prst="riblet"/>
                      <a:lightRig rig="flood" dir="t"/>
                    </a:cell3D>
                  </a:tcPr>
                </a:tc>
                <a:tc>
                  <a:txBody>
                    <a:bodyPr/>
                    <a:lstStyle/>
                    <a:p>
                      <a:pPr algn="ctr"/>
                      <a:r>
                        <a:rPr lang="en-IN" dirty="0"/>
                        <a:t>0.98</a:t>
                      </a:r>
                    </a:p>
                  </a:txBody>
                  <a:tcPr>
                    <a:cell3D prstMaterial="dkEdge">
                      <a:bevel prst="riblet"/>
                      <a:lightRig rig="flood" dir="t"/>
                    </a:cell3D>
                  </a:tcPr>
                </a:tc>
                <a:tc>
                  <a:txBody>
                    <a:bodyPr/>
                    <a:lstStyle/>
                    <a:p>
                      <a:pPr algn="ctr"/>
                      <a:r>
                        <a:rPr lang="en-IN" dirty="0"/>
                        <a:t>0.96</a:t>
                      </a:r>
                    </a:p>
                  </a:txBody>
                  <a:tcPr>
                    <a:cell3D prstMaterial="dkEdge">
                      <a:bevel prst="riblet"/>
                      <a:lightRig rig="flood" dir="t"/>
                    </a:cell3D>
                  </a:tcPr>
                </a:tc>
                <a:extLst>
                  <a:ext uri="{0D108BD9-81ED-4DB2-BD59-A6C34878D82A}">
                    <a16:rowId xmlns:a16="http://schemas.microsoft.com/office/drawing/2014/main" val="1997313599"/>
                  </a:ext>
                </a:extLst>
              </a:tr>
              <a:tr h="483209">
                <a:tc>
                  <a:txBody>
                    <a:bodyPr/>
                    <a:lstStyle/>
                    <a:p>
                      <a:pPr algn="ctr"/>
                      <a:r>
                        <a:rPr lang="en-IN" dirty="0"/>
                        <a:t>2</a:t>
                      </a:r>
                    </a:p>
                  </a:txBody>
                  <a:tcPr/>
                </a:tc>
                <a:tc>
                  <a:txBody>
                    <a:bodyPr/>
                    <a:lstStyle/>
                    <a:p>
                      <a:pPr algn="ctr"/>
                      <a:r>
                        <a:rPr lang="en-IN" dirty="0"/>
                        <a:t>0.90</a:t>
                      </a:r>
                    </a:p>
                  </a:txBody>
                  <a:tcPr>
                    <a:cell3D prstMaterial="dkEdge">
                      <a:bevel prst="riblet"/>
                      <a:lightRig rig="flood" dir="t"/>
                    </a:cell3D>
                  </a:tcPr>
                </a:tc>
                <a:tc>
                  <a:txBody>
                    <a:bodyPr/>
                    <a:lstStyle/>
                    <a:p>
                      <a:pPr algn="ctr"/>
                      <a:r>
                        <a:rPr lang="en-IN" dirty="0"/>
                        <a:t>0.64</a:t>
                      </a:r>
                    </a:p>
                  </a:txBody>
                  <a:tcPr>
                    <a:cell3D prstMaterial="dkEdge">
                      <a:bevel prst="riblet"/>
                      <a:lightRig rig="flood" dir="t"/>
                    </a:cell3D>
                  </a:tcPr>
                </a:tc>
                <a:tc>
                  <a:txBody>
                    <a:bodyPr/>
                    <a:lstStyle/>
                    <a:p>
                      <a:pPr algn="ctr"/>
                      <a:r>
                        <a:rPr lang="en-IN" dirty="0"/>
                        <a:t>0.75</a:t>
                      </a:r>
                    </a:p>
                  </a:txBody>
                  <a:tcPr>
                    <a:cell3D prstMaterial="dkEdge">
                      <a:bevel prst="riblet"/>
                      <a:lightRig rig="flood" dir="t"/>
                    </a:cell3D>
                  </a:tcPr>
                </a:tc>
                <a:extLst>
                  <a:ext uri="{0D108BD9-81ED-4DB2-BD59-A6C34878D82A}">
                    <a16:rowId xmlns:a16="http://schemas.microsoft.com/office/drawing/2014/main" val="3970858879"/>
                  </a:ext>
                </a:extLst>
              </a:tr>
              <a:tr h="349268">
                <a:tc>
                  <a:txBody>
                    <a:bodyPr/>
                    <a:lstStyle/>
                    <a:p>
                      <a:pPr algn="ctr"/>
                      <a:r>
                        <a:rPr lang="en-IN" dirty="0"/>
                        <a:t>3</a:t>
                      </a:r>
                    </a:p>
                  </a:txBody>
                  <a:tcPr/>
                </a:tc>
                <a:tc>
                  <a:txBody>
                    <a:bodyPr/>
                    <a:lstStyle/>
                    <a:p>
                      <a:pPr algn="ctr"/>
                      <a:r>
                        <a:rPr lang="en-IN" dirty="0"/>
                        <a:t>0.83</a:t>
                      </a:r>
                    </a:p>
                  </a:txBody>
                  <a:tcPr>
                    <a:cell3D prstMaterial="dkEdge">
                      <a:bevel prst="riblet"/>
                      <a:lightRig rig="flood" dir="t"/>
                    </a:cell3D>
                  </a:tcPr>
                </a:tc>
                <a:tc>
                  <a:txBody>
                    <a:bodyPr/>
                    <a:lstStyle/>
                    <a:p>
                      <a:pPr algn="ctr"/>
                      <a:r>
                        <a:rPr lang="en-IN" dirty="0"/>
                        <a:t>0.89</a:t>
                      </a:r>
                    </a:p>
                  </a:txBody>
                  <a:tcPr>
                    <a:cell3D prstMaterial="dkEdge">
                      <a:bevel prst="riblet"/>
                      <a:lightRig rig="flood" dir="t"/>
                    </a:cell3D>
                  </a:tcPr>
                </a:tc>
                <a:tc>
                  <a:txBody>
                    <a:bodyPr/>
                    <a:lstStyle/>
                    <a:p>
                      <a:pPr algn="ctr"/>
                      <a:r>
                        <a:rPr lang="en-IN" dirty="0"/>
                        <a:t>0.86</a:t>
                      </a:r>
                    </a:p>
                  </a:txBody>
                  <a:tcPr>
                    <a:cell3D prstMaterial="dkEdge">
                      <a:bevel prst="riblet"/>
                      <a:lightRig rig="flood" dir="t"/>
                    </a:cell3D>
                  </a:tcPr>
                </a:tc>
                <a:extLst>
                  <a:ext uri="{0D108BD9-81ED-4DB2-BD59-A6C34878D82A}">
                    <a16:rowId xmlns:a16="http://schemas.microsoft.com/office/drawing/2014/main" val="2366251516"/>
                  </a:ext>
                </a:extLst>
              </a:tr>
            </a:tbl>
          </a:graphicData>
        </a:graphic>
      </p:graphicFrame>
    </p:spTree>
    <p:extLst>
      <p:ext uri="{BB962C8B-B14F-4D97-AF65-F5344CB8AC3E}">
        <p14:creationId xmlns:p14="http://schemas.microsoft.com/office/powerpoint/2010/main" val="288082627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6" name="TextBox 5">
            <a:extLst>
              <a:ext uri="{FF2B5EF4-FFF2-40B4-BE49-F238E27FC236}">
                <a16:creationId xmlns:a16="http://schemas.microsoft.com/office/drawing/2014/main" id="{DBFBF4F7-EFE1-6024-36A5-4D228552D17A}"/>
              </a:ext>
            </a:extLst>
          </p:cNvPr>
          <p:cNvSpPr txBox="1"/>
          <p:nvPr/>
        </p:nvSpPr>
        <p:spPr>
          <a:xfrm>
            <a:off x="790113" y="1624614"/>
            <a:ext cx="7155402" cy="2954655"/>
          </a:xfrm>
          <a:prstGeom prst="rect">
            <a:avLst/>
          </a:prstGeom>
          <a:noFill/>
        </p:spPr>
        <p:txBody>
          <a:bodyPr wrap="square" rtlCol="0">
            <a:spAutoFit/>
          </a:bodyPr>
          <a:lstStyle/>
          <a:p>
            <a:pPr algn="just"/>
            <a:r>
              <a:rPr lang="en-US" sz="2400" dirty="0">
                <a:solidFill>
                  <a:srgbClr val="000000"/>
                </a:solidFill>
                <a:latin typeface="+mj-lt"/>
              </a:rPr>
              <a:t>When I check </a:t>
            </a:r>
            <a:r>
              <a:rPr lang="en-US" sz="2400" i="0" dirty="0">
                <a:solidFill>
                  <a:srgbClr val="000000"/>
                </a:solidFill>
                <a:effectLst/>
                <a:latin typeface="+mj-lt"/>
              </a:rPr>
              <a:t>prediction of </a:t>
            </a:r>
            <a:r>
              <a:rPr lang="en-US" sz="2400" dirty="0">
                <a:solidFill>
                  <a:srgbClr val="000000"/>
                </a:solidFill>
                <a:latin typeface="+mj-lt"/>
              </a:rPr>
              <a:t>our RFC</a:t>
            </a:r>
            <a:r>
              <a:rPr lang="en-US" sz="2400" i="0" dirty="0">
                <a:solidFill>
                  <a:srgbClr val="000000"/>
                </a:solidFill>
                <a:effectLst/>
                <a:latin typeface="+mj-lt"/>
              </a:rPr>
              <a:t> model with the outer data which is not included in training and testing data of the model.</a:t>
            </a:r>
          </a:p>
          <a:p>
            <a:endParaRPr lang="en-US" sz="2400" dirty="0">
              <a:solidFill>
                <a:srgbClr val="000000"/>
              </a:solidFill>
              <a:latin typeface="+mj-lt"/>
            </a:endParaRPr>
          </a:p>
          <a:p>
            <a:endParaRPr lang="en-US" sz="2400" i="0" dirty="0">
              <a:solidFill>
                <a:srgbClr val="000000"/>
              </a:solidFill>
              <a:effectLst/>
              <a:latin typeface="+mj-lt"/>
            </a:endParaRPr>
          </a:p>
          <a:p>
            <a:endParaRPr lang="en-US" sz="2400" i="0" dirty="0">
              <a:solidFill>
                <a:srgbClr val="000000"/>
              </a:solidFill>
              <a:effectLst/>
              <a:latin typeface="+mj-lt"/>
            </a:endParaRPr>
          </a:p>
          <a:p>
            <a:pPr marL="342900" indent="-342900" algn="just">
              <a:buFont typeface="Wingdings" panose="05000000000000000000" pitchFamily="2" charset="2"/>
              <a:buChar char="v"/>
            </a:pPr>
            <a:r>
              <a:rPr lang="en-US" sz="2400" dirty="0">
                <a:solidFill>
                  <a:srgbClr val="000000"/>
                </a:solidFill>
                <a:latin typeface="+mj-lt"/>
              </a:rPr>
              <a:t>It correctly predict 3 fetal health out of 4. (3/4)</a:t>
            </a:r>
            <a:endParaRPr lang="en-US" sz="2400" i="0" dirty="0">
              <a:solidFill>
                <a:srgbClr val="000000"/>
              </a:solidFill>
              <a:effectLst/>
              <a:latin typeface="+mj-lt"/>
            </a:endParaRPr>
          </a:p>
          <a:p>
            <a:endParaRPr lang="en-IN" dirty="0"/>
          </a:p>
        </p:txBody>
      </p:sp>
    </p:spTree>
    <p:extLst>
      <p:ext uri="{BB962C8B-B14F-4D97-AF65-F5344CB8AC3E}">
        <p14:creationId xmlns:p14="http://schemas.microsoft.com/office/powerpoint/2010/main" val="3444461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10000"/>
            <a:alpha val="0"/>
          </a:schemeClr>
        </a:solidFill>
        <a:effectLst/>
      </p:bgPr>
    </p:bg>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id="{B196C236-E7D2-E9EB-BA88-06BC2ABFED0A}"/>
              </a:ext>
            </a:extLst>
          </p:cNvPr>
          <p:cNvSpPr txBox="1"/>
          <p:nvPr/>
        </p:nvSpPr>
        <p:spPr>
          <a:xfrm>
            <a:off x="537099" y="408395"/>
            <a:ext cx="8052047" cy="954107"/>
          </a:xfrm>
          <a:prstGeom prst="rect">
            <a:avLst/>
          </a:prstGeom>
          <a:noFill/>
        </p:spPr>
        <p:txBody>
          <a:bodyPr wrap="square" rtlCol="0">
            <a:spAutoFit/>
          </a:bodyPr>
          <a:lstStyle/>
          <a:p>
            <a:r>
              <a:rPr lang="en-IN" sz="2800" dirty="0">
                <a:latin typeface="Algerian" panose="04020705040A02060702" pitchFamily="82" charset="0"/>
              </a:rPr>
              <a:t>2.   SUPPORT VECTOR CLASSIFIER (SVC)</a:t>
            </a:r>
          </a:p>
          <a:p>
            <a:r>
              <a:rPr lang="en-IN" sz="2800" dirty="0">
                <a:latin typeface="Algerian" panose="04020705040A02060702" pitchFamily="82" charset="0"/>
              </a:rPr>
              <a:t>      (ON TRAINING)</a:t>
            </a:r>
            <a:endParaRPr lang="en-IN" sz="2800" dirty="0"/>
          </a:p>
        </p:txBody>
      </p:sp>
      <p:sp>
        <p:nvSpPr>
          <p:cNvPr id="4" name="TextBox 3">
            <a:extLst>
              <a:ext uri="{FF2B5EF4-FFF2-40B4-BE49-F238E27FC236}">
                <a16:creationId xmlns:a16="http://schemas.microsoft.com/office/drawing/2014/main" id="{0F36ECAD-8CFA-153C-9A83-DAE4A2E93FF6}"/>
              </a:ext>
            </a:extLst>
          </p:cNvPr>
          <p:cNvSpPr txBox="1"/>
          <p:nvPr/>
        </p:nvSpPr>
        <p:spPr>
          <a:xfrm>
            <a:off x="537099" y="1505897"/>
            <a:ext cx="2880804" cy="400110"/>
          </a:xfrm>
          <a:prstGeom prst="rect">
            <a:avLst/>
          </a:prstGeom>
          <a:noFill/>
        </p:spPr>
        <p:txBody>
          <a:bodyPr wrap="square" rtlCol="0">
            <a:spAutoFit/>
          </a:bodyPr>
          <a:lstStyle/>
          <a:p>
            <a:pPr marL="342900" indent="-342900">
              <a:buFont typeface="Wingdings" panose="05000000000000000000" pitchFamily="2" charset="2"/>
              <a:buChar char="Ø"/>
            </a:pPr>
            <a:r>
              <a:rPr lang="en-IN" sz="2000" b="1" dirty="0"/>
              <a:t>CONFUSION MATRIX </a:t>
            </a:r>
          </a:p>
        </p:txBody>
      </p:sp>
      <p:graphicFrame>
        <p:nvGraphicFramePr>
          <p:cNvPr id="5" name="Table 4">
            <a:extLst>
              <a:ext uri="{FF2B5EF4-FFF2-40B4-BE49-F238E27FC236}">
                <a16:creationId xmlns:a16="http://schemas.microsoft.com/office/drawing/2014/main" id="{DC1A1881-D0F3-29A4-B2AE-0ECBD6DEF9D6}"/>
              </a:ext>
            </a:extLst>
          </p:cNvPr>
          <p:cNvGraphicFramePr>
            <a:graphicFrameLocks noGrp="1"/>
          </p:cNvGraphicFramePr>
          <p:nvPr>
            <p:extLst>
              <p:ext uri="{D42A27DB-BD31-4B8C-83A1-F6EECF244321}">
                <p14:modId xmlns:p14="http://schemas.microsoft.com/office/powerpoint/2010/main" val="3774886637"/>
              </p:ext>
            </p:extLst>
          </p:nvPr>
        </p:nvGraphicFramePr>
        <p:xfrm>
          <a:off x="4764857" y="1813674"/>
          <a:ext cx="4193713" cy="1469146"/>
        </p:xfrm>
        <a:graphic>
          <a:graphicData uri="http://schemas.openxmlformats.org/drawingml/2006/table">
            <a:tbl>
              <a:tblPr firstRow="1" firstCol="1" bandRow="1">
                <a:tableStyleId>{93296810-A885-4BE3-A3E7-6D5BEEA58F35}</a:tableStyleId>
              </a:tblPr>
              <a:tblGrid>
                <a:gridCol w="481462">
                  <a:extLst>
                    <a:ext uri="{9D8B030D-6E8A-4147-A177-3AD203B41FA5}">
                      <a16:colId xmlns:a16="http://schemas.microsoft.com/office/drawing/2014/main" val="347632730"/>
                    </a:ext>
                  </a:extLst>
                </a:gridCol>
                <a:gridCol w="1145128">
                  <a:extLst>
                    <a:ext uri="{9D8B030D-6E8A-4147-A177-3AD203B41FA5}">
                      <a16:colId xmlns:a16="http://schemas.microsoft.com/office/drawing/2014/main" val="1206993650"/>
                    </a:ext>
                  </a:extLst>
                </a:gridCol>
                <a:gridCol w="1258415">
                  <a:extLst>
                    <a:ext uri="{9D8B030D-6E8A-4147-A177-3AD203B41FA5}">
                      <a16:colId xmlns:a16="http://schemas.microsoft.com/office/drawing/2014/main" val="1828110549"/>
                    </a:ext>
                  </a:extLst>
                </a:gridCol>
                <a:gridCol w="1308708">
                  <a:extLst>
                    <a:ext uri="{9D8B030D-6E8A-4147-A177-3AD203B41FA5}">
                      <a16:colId xmlns:a16="http://schemas.microsoft.com/office/drawing/2014/main" val="1773037813"/>
                    </a:ext>
                  </a:extLst>
                </a:gridCol>
              </a:tblGrid>
              <a:tr h="306684">
                <a:tc>
                  <a:txBody>
                    <a:bodyPr/>
                    <a:lstStyle/>
                    <a:p>
                      <a:endParaRPr lang="en-IN" dirty="0"/>
                    </a:p>
                  </a:txBody>
                  <a:tcPr/>
                </a:tc>
                <a:tc>
                  <a:txBody>
                    <a:bodyPr/>
                    <a:lstStyle/>
                    <a:p>
                      <a:pPr algn="ctr"/>
                      <a:r>
                        <a:rPr lang="en-IN" dirty="0"/>
                        <a:t>1</a:t>
                      </a:r>
                    </a:p>
                  </a:txBody>
                  <a:tcPr/>
                </a:tc>
                <a:tc>
                  <a:txBody>
                    <a:bodyPr/>
                    <a:lstStyle/>
                    <a:p>
                      <a:pPr algn="ctr"/>
                      <a:r>
                        <a:rPr lang="en-IN" dirty="0"/>
                        <a:t>2</a:t>
                      </a:r>
                    </a:p>
                  </a:txBody>
                  <a:tcPr/>
                </a:tc>
                <a:tc>
                  <a:txBody>
                    <a:bodyPr/>
                    <a:lstStyle/>
                    <a:p>
                      <a:pPr algn="ctr"/>
                      <a:r>
                        <a:rPr lang="en-IN" dirty="0"/>
                        <a:t>3</a:t>
                      </a:r>
                    </a:p>
                  </a:txBody>
                  <a:tcPr/>
                </a:tc>
                <a:extLst>
                  <a:ext uri="{0D108BD9-81ED-4DB2-BD59-A6C34878D82A}">
                    <a16:rowId xmlns:a16="http://schemas.microsoft.com/office/drawing/2014/main" val="2839491632"/>
                  </a:ext>
                </a:extLst>
              </a:tr>
              <a:tr h="352957">
                <a:tc>
                  <a:txBody>
                    <a:bodyPr/>
                    <a:lstStyle/>
                    <a:p>
                      <a:pPr algn="ctr"/>
                      <a:r>
                        <a:rPr lang="en-IN" dirty="0"/>
                        <a:t>1</a:t>
                      </a:r>
                    </a:p>
                  </a:txBody>
                  <a:tcPr/>
                </a:tc>
                <a:tc>
                  <a:txBody>
                    <a:bodyPr/>
                    <a:lstStyle/>
                    <a:p>
                      <a:pPr algn="ctr"/>
                      <a:r>
                        <a:rPr lang="en-IN" dirty="0"/>
                        <a:t>1218</a:t>
                      </a:r>
                    </a:p>
                  </a:txBody>
                  <a:tcPr>
                    <a:cell3D prstMaterial="dkEdge">
                      <a:bevel prst="riblet"/>
                      <a:lightRig rig="flood" dir="t"/>
                    </a:cell3D>
                  </a:tcPr>
                </a:tc>
                <a:tc>
                  <a:txBody>
                    <a:bodyPr/>
                    <a:lstStyle/>
                    <a:p>
                      <a:pPr algn="ctr"/>
                      <a:r>
                        <a:rPr lang="en-IN" dirty="0"/>
                        <a:t>19</a:t>
                      </a:r>
                    </a:p>
                  </a:txBody>
                  <a:tcPr>
                    <a:cell3D prstMaterial="dkEdge">
                      <a:bevel prst="riblet"/>
                      <a:lightRig rig="flood" dir="t"/>
                    </a:cell3D>
                  </a:tcPr>
                </a:tc>
                <a:tc>
                  <a:txBody>
                    <a:bodyPr/>
                    <a:lstStyle/>
                    <a:p>
                      <a:pPr algn="ctr"/>
                      <a:r>
                        <a:rPr lang="en-IN" dirty="0"/>
                        <a:t>0</a:t>
                      </a:r>
                    </a:p>
                  </a:txBody>
                  <a:tcPr>
                    <a:cell3D prstMaterial="dkEdge">
                      <a:bevel prst="riblet"/>
                      <a:lightRig rig="flood" dir="t"/>
                    </a:cell3D>
                  </a:tcPr>
                </a:tc>
                <a:extLst>
                  <a:ext uri="{0D108BD9-81ED-4DB2-BD59-A6C34878D82A}">
                    <a16:rowId xmlns:a16="http://schemas.microsoft.com/office/drawing/2014/main" val="1997313599"/>
                  </a:ext>
                </a:extLst>
              </a:tr>
              <a:tr h="371866">
                <a:tc>
                  <a:txBody>
                    <a:bodyPr/>
                    <a:lstStyle/>
                    <a:p>
                      <a:pPr algn="ctr"/>
                      <a:r>
                        <a:rPr lang="en-IN" dirty="0"/>
                        <a:t>2</a:t>
                      </a:r>
                    </a:p>
                  </a:txBody>
                  <a:tcPr/>
                </a:tc>
                <a:tc>
                  <a:txBody>
                    <a:bodyPr/>
                    <a:lstStyle/>
                    <a:p>
                      <a:pPr algn="ctr"/>
                      <a:r>
                        <a:rPr lang="en-IN" dirty="0"/>
                        <a:t>73</a:t>
                      </a:r>
                    </a:p>
                  </a:txBody>
                  <a:tcPr>
                    <a:cell3D prstMaterial="dkEdge">
                      <a:bevel prst="riblet"/>
                      <a:lightRig rig="flood" dir="t"/>
                    </a:cell3D>
                  </a:tcPr>
                </a:tc>
                <a:tc>
                  <a:txBody>
                    <a:bodyPr/>
                    <a:lstStyle/>
                    <a:p>
                      <a:pPr algn="ctr"/>
                      <a:r>
                        <a:rPr lang="en-IN" dirty="0"/>
                        <a:t>157</a:t>
                      </a:r>
                    </a:p>
                  </a:txBody>
                  <a:tcPr>
                    <a:cell3D prstMaterial="dkEdge">
                      <a:bevel prst="riblet"/>
                      <a:lightRig rig="flood" dir="t"/>
                    </a:cell3D>
                  </a:tcPr>
                </a:tc>
                <a:tc>
                  <a:txBody>
                    <a:bodyPr/>
                    <a:lstStyle/>
                    <a:p>
                      <a:pPr algn="ctr"/>
                      <a:r>
                        <a:rPr lang="en-IN" dirty="0"/>
                        <a:t>1</a:t>
                      </a:r>
                    </a:p>
                  </a:txBody>
                  <a:tcPr>
                    <a:cell3D prstMaterial="dkEdge">
                      <a:bevel prst="riblet"/>
                      <a:lightRig rig="flood" dir="t"/>
                    </a:cell3D>
                  </a:tcPr>
                </a:tc>
                <a:extLst>
                  <a:ext uri="{0D108BD9-81ED-4DB2-BD59-A6C34878D82A}">
                    <a16:rowId xmlns:a16="http://schemas.microsoft.com/office/drawing/2014/main" val="3970858879"/>
                  </a:ext>
                </a:extLst>
              </a:tr>
              <a:tr h="305137">
                <a:tc>
                  <a:txBody>
                    <a:bodyPr/>
                    <a:lstStyle/>
                    <a:p>
                      <a:pPr algn="ctr"/>
                      <a:r>
                        <a:rPr lang="en-IN" dirty="0"/>
                        <a:t>3</a:t>
                      </a:r>
                    </a:p>
                  </a:txBody>
                  <a:tcPr/>
                </a:tc>
                <a:tc>
                  <a:txBody>
                    <a:bodyPr/>
                    <a:lstStyle/>
                    <a:p>
                      <a:pPr algn="ctr"/>
                      <a:r>
                        <a:rPr lang="en-IN" dirty="0"/>
                        <a:t>4</a:t>
                      </a:r>
                    </a:p>
                  </a:txBody>
                  <a:tcPr>
                    <a:cell3D prstMaterial="dkEdge">
                      <a:bevel prst="riblet"/>
                      <a:lightRig rig="flood" dir="t"/>
                    </a:cell3D>
                  </a:tcPr>
                </a:tc>
                <a:tc>
                  <a:txBody>
                    <a:bodyPr/>
                    <a:lstStyle/>
                    <a:p>
                      <a:pPr algn="ctr"/>
                      <a:r>
                        <a:rPr lang="en-IN" dirty="0"/>
                        <a:t>20</a:t>
                      </a:r>
                    </a:p>
                  </a:txBody>
                  <a:tcPr>
                    <a:cell3D prstMaterial="dkEdge">
                      <a:bevel prst="riblet"/>
                      <a:lightRig rig="flood" dir="t"/>
                    </a:cell3D>
                  </a:tcPr>
                </a:tc>
                <a:tc>
                  <a:txBody>
                    <a:bodyPr/>
                    <a:lstStyle/>
                    <a:p>
                      <a:pPr algn="ctr"/>
                      <a:r>
                        <a:rPr lang="en-IN" dirty="0"/>
                        <a:t>108</a:t>
                      </a:r>
                    </a:p>
                  </a:txBody>
                  <a:tcPr>
                    <a:cell3D prstMaterial="dkEdge">
                      <a:bevel prst="riblet"/>
                      <a:lightRig rig="flood" dir="t"/>
                    </a:cell3D>
                  </a:tcPr>
                </a:tc>
                <a:extLst>
                  <a:ext uri="{0D108BD9-81ED-4DB2-BD59-A6C34878D82A}">
                    <a16:rowId xmlns:a16="http://schemas.microsoft.com/office/drawing/2014/main" val="2366251516"/>
                  </a:ext>
                </a:extLst>
              </a:tr>
            </a:tbl>
          </a:graphicData>
        </a:graphic>
      </p:graphicFrame>
      <p:sp>
        <p:nvSpPr>
          <p:cNvPr id="6" name="TextBox 5">
            <a:extLst>
              <a:ext uri="{FF2B5EF4-FFF2-40B4-BE49-F238E27FC236}">
                <a16:creationId xmlns:a16="http://schemas.microsoft.com/office/drawing/2014/main" id="{B5D466B8-8656-C92F-62EE-45E96956978B}"/>
              </a:ext>
            </a:extLst>
          </p:cNvPr>
          <p:cNvSpPr txBox="1"/>
          <p:nvPr/>
        </p:nvSpPr>
        <p:spPr>
          <a:xfrm>
            <a:off x="5743262" y="1549527"/>
            <a:ext cx="1923989" cy="307777"/>
          </a:xfrm>
          <a:prstGeom prst="rect">
            <a:avLst/>
          </a:prstGeom>
          <a:noFill/>
        </p:spPr>
        <p:txBody>
          <a:bodyPr wrap="square" rtlCol="0">
            <a:spAutoFit/>
          </a:bodyPr>
          <a:lstStyle/>
          <a:p>
            <a:pPr algn="ctr"/>
            <a:r>
              <a:rPr lang="en-IN" sz="1400" b="1" dirty="0"/>
              <a:t>Predicted Fetal Health</a:t>
            </a:r>
          </a:p>
        </p:txBody>
      </p:sp>
      <p:sp>
        <p:nvSpPr>
          <p:cNvPr id="8" name="TextBox 7">
            <a:extLst>
              <a:ext uri="{FF2B5EF4-FFF2-40B4-BE49-F238E27FC236}">
                <a16:creationId xmlns:a16="http://schemas.microsoft.com/office/drawing/2014/main" id="{25D9E003-5765-1659-5F11-5492D908B2A0}"/>
              </a:ext>
            </a:extLst>
          </p:cNvPr>
          <p:cNvSpPr txBox="1"/>
          <p:nvPr/>
        </p:nvSpPr>
        <p:spPr>
          <a:xfrm>
            <a:off x="4469620" y="1703415"/>
            <a:ext cx="400110" cy="1611666"/>
          </a:xfrm>
          <a:prstGeom prst="rect">
            <a:avLst/>
          </a:prstGeom>
          <a:noFill/>
        </p:spPr>
        <p:txBody>
          <a:bodyPr vert="vert270" wrap="square" rtlCol="0">
            <a:spAutoFit/>
          </a:bodyPr>
          <a:lstStyle/>
          <a:p>
            <a:r>
              <a:rPr lang="en-IN" sz="1400" b="1" dirty="0"/>
              <a:t>Actual Fetal Health</a:t>
            </a:r>
          </a:p>
        </p:txBody>
      </p:sp>
      <p:sp>
        <p:nvSpPr>
          <p:cNvPr id="9" name="TextBox 8">
            <a:extLst>
              <a:ext uri="{FF2B5EF4-FFF2-40B4-BE49-F238E27FC236}">
                <a16:creationId xmlns:a16="http://schemas.microsoft.com/office/drawing/2014/main" id="{3E20E137-904E-0F9C-AA89-20CFFA741211}"/>
              </a:ext>
            </a:extLst>
          </p:cNvPr>
          <p:cNvSpPr txBox="1"/>
          <p:nvPr/>
        </p:nvSpPr>
        <p:spPr>
          <a:xfrm>
            <a:off x="537099" y="3236627"/>
            <a:ext cx="9228338" cy="677108"/>
          </a:xfrm>
          <a:prstGeom prst="rect">
            <a:avLst/>
          </a:prstGeom>
          <a:noFill/>
        </p:spPr>
        <p:txBody>
          <a:bodyPr wrap="square" rtlCol="0">
            <a:spAutoFit/>
          </a:bodyPr>
          <a:lstStyle/>
          <a:p>
            <a:pPr marL="285750" indent="-285750">
              <a:buFont typeface="Wingdings" panose="05000000000000000000" pitchFamily="2" charset="2"/>
              <a:buChar char="Ø"/>
            </a:pPr>
            <a:r>
              <a:rPr lang="en-IN" sz="2000" b="1" dirty="0"/>
              <a:t>ACCURACY SCORE</a:t>
            </a:r>
          </a:p>
          <a:p>
            <a:r>
              <a:rPr lang="en-IN" dirty="0"/>
              <a:t>      Here accuracy score of training is 92.68%.</a:t>
            </a:r>
          </a:p>
        </p:txBody>
      </p:sp>
      <p:sp>
        <p:nvSpPr>
          <p:cNvPr id="12" name="TextBox 11">
            <a:extLst>
              <a:ext uri="{FF2B5EF4-FFF2-40B4-BE49-F238E27FC236}">
                <a16:creationId xmlns:a16="http://schemas.microsoft.com/office/drawing/2014/main" id="{CEDEFE14-012C-05EF-8A42-D13C0C5034A3}"/>
              </a:ext>
            </a:extLst>
          </p:cNvPr>
          <p:cNvSpPr txBox="1"/>
          <p:nvPr/>
        </p:nvSpPr>
        <p:spPr>
          <a:xfrm>
            <a:off x="537099" y="4208016"/>
            <a:ext cx="3519996" cy="400110"/>
          </a:xfrm>
          <a:prstGeom prst="rect">
            <a:avLst/>
          </a:prstGeom>
          <a:noFill/>
        </p:spPr>
        <p:txBody>
          <a:bodyPr wrap="square" rtlCol="0">
            <a:spAutoFit/>
          </a:bodyPr>
          <a:lstStyle/>
          <a:p>
            <a:pPr marL="285750" indent="-285750">
              <a:buFont typeface="Wingdings" panose="05000000000000000000" pitchFamily="2" charset="2"/>
              <a:buChar char="Ø"/>
            </a:pPr>
            <a:r>
              <a:rPr lang="en-IN" sz="2000" b="1" dirty="0"/>
              <a:t>CLASSIFICATION REPORT </a:t>
            </a:r>
          </a:p>
        </p:txBody>
      </p:sp>
      <p:graphicFrame>
        <p:nvGraphicFramePr>
          <p:cNvPr id="13" name="Table 12">
            <a:extLst>
              <a:ext uri="{FF2B5EF4-FFF2-40B4-BE49-F238E27FC236}">
                <a16:creationId xmlns:a16="http://schemas.microsoft.com/office/drawing/2014/main" id="{21B7FCFC-18C1-F4A1-86EA-E2AB47D0FB1C}"/>
              </a:ext>
            </a:extLst>
          </p:cNvPr>
          <p:cNvGraphicFramePr>
            <a:graphicFrameLocks noGrp="1"/>
          </p:cNvGraphicFramePr>
          <p:nvPr>
            <p:extLst>
              <p:ext uri="{D42A27DB-BD31-4B8C-83A1-F6EECF244321}">
                <p14:modId xmlns:p14="http://schemas.microsoft.com/office/powerpoint/2010/main" val="3055205416"/>
              </p:ext>
            </p:extLst>
          </p:nvPr>
        </p:nvGraphicFramePr>
        <p:xfrm>
          <a:off x="4720968" y="4301526"/>
          <a:ext cx="4281489" cy="1706117"/>
        </p:xfrm>
        <a:graphic>
          <a:graphicData uri="http://schemas.openxmlformats.org/drawingml/2006/table">
            <a:tbl>
              <a:tblPr firstRow="1" firstCol="1" bandRow="1">
                <a:tableStyleId>{93296810-A885-4BE3-A3E7-6D5BEEA58F35}</a:tableStyleId>
              </a:tblPr>
              <a:tblGrid>
                <a:gridCol w="491540">
                  <a:extLst>
                    <a:ext uri="{9D8B030D-6E8A-4147-A177-3AD203B41FA5}">
                      <a16:colId xmlns:a16="http://schemas.microsoft.com/office/drawing/2014/main" val="347632730"/>
                    </a:ext>
                  </a:extLst>
                </a:gridCol>
                <a:gridCol w="1169096">
                  <a:extLst>
                    <a:ext uri="{9D8B030D-6E8A-4147-A177-3AD203B41FA5}">
                      <a16:colId xmlns:a16="http://schemas.microsoft.com/office/drawing/2014/main" val="1206993650"/>
                    </a:ext>
                  </a:extLst>
                </a:gridCol>
                <a:gridCol w="1284754">
                  <a:extLst>
                    <a:ext uri="{9D8B030D-6E8A-4147-A177-3AD203B41FA5}">
                      <a16:colId xmlns:a16="http://schemas.microsoft.com/office/drawing/2014/main" val="1828110549"/>
                    </a:ext>
                  </a:extLst>
                </a:gridCol>
                <a:gridCol w="1336099">
                  <a:extLst>
                    <a:ext uri="{9D8B030D-6E8A-4147-A177-3AD203B41FA5}">
                      <a16:colId xmlns:a16="http://schemas.microsoft.com/office/drawing/2014/main" val="1773037813"/>
                    </a:ext>
                  </a:extLst>
                </a:gridCol>
              </a:tblGrid>
              <a:tr h="398510">
                <a:tc>
                  <a:txBody>
                    <a:bodyPr/>
                    <a:lstStyle/>
                    <a:p>
                      <a:endParaRPr lang="en-IN" dirty="0"/>
                    </a:p>
                  </a:txBody>
                  <a:tcPr/>
                </a:tc>
                <a:tc>
                  <a:txBody>
                    <a:bodyPr/>
                    <a:lstStyle/>
                    <a:p>
                      <a:pPr algn="ctr"/>
                      <a:r>
                        <a:rPr lang="en-IN" dirty="0"/>
                        <a:t>Precision</a:t>
                      </a:r>
                    </a:p>
                  </a:txBody>
                  <a:tcPr/>
                </a:tc>
                <a:tc>
                  <a:txBody>
                    <a:bodyPr/>
                    <a:lstStyle/>
                    <a:p>
                      <a:pPr algn="ctr"/>
                      <a:r>
                        <a:rPr lang="en-IN" dirty="0"/>
                        <a:t>Recall</a:t>
                      </a:r>
                    </a:p>
                  </a:txBody>
                  <a:tcPr/>
                </a:tc>
                <a:tc>
                  <a:txBody>
                    <a:bodyPr/>
                    <a:lstStyle/>
                    <a:p>
                      <a:pPr algn="ctr"/>
                      <a:r>
                        <a:rPr lang="en-IN" dirty="0"/>
                        <a:t>F-1 Score</a:t>
                      </a:r>
                    </a:p>
                  </a:txBody>
                  <a:tcPr/>
                </a:tc>
                <a:extLst>
                  <a:ext uri="{0D108BD9-81ED-4DB2-BD59-A6C34878D82A}">
                    <a16:rowId xmlns:a16="http://schemas.microsoft.com/office/drawing/2014/main" val="2839491632"/>
                  </a:ext>
                </a:extLst>
              </a:tr>
              <a:tr h="458638">
                <a:tc>
                  <a:txBody>
                    <a:bodyPr/>
                    <a:lstStyle/>
                    <a:p>
                      <a:pPr algn="ctr"/>
                      <a:r>
                        <a:rPr lang="en-IN" dirty="0"/>
                        <a:t>1</a:t>
                      </a:r>
                    </a:p>
                  </a:txBody>
                  <a:tcPr/>
                </a:tc>
                <a:tc>
                  <a:txBody>
                    <a:bodyPr/>
                    <a:lstStyle/>
                    <a:p>
                      <a:pPr algn="ctr"/>
                      <a:r>
                        <a:rPr lang="en-IN" dirty="0"/>
                        <a:t>0.94</a:t>
                      </a:r>
                    </a:p>
                  </a:txBody>
                  <a:tcPr>
                    <a:cell3D prstMaterial="dkEdge">
                      <a:bevel prst="riblet"/>
                      <a:lightRig rig="flood" dir="t"/>
                    </a:cell3D>
                  </a:tcPr>
                </a:tc>
                <a:tc>
                  <a:txBody>
                    <a:bodyPr/>
                    <a:lstStyle/>
                    <a:p>
                      <a:pPr algn="ctr"/>
                      <a:r>
                        <a:rPr lang="en-IN" dirty="0"/>
                        <a:t>0.98</a:t>
                      </a:r>
                    </a:p>
                  </a:txBody>
                  <a:tcPr>
                    <a:cell3D prstMaterial="dkEdge">
                      <a:bevel prst="riblet"/>
                      <a:lightRig rig="flood" dir="t"/>
                    </a:cell3D>
                  </a:tcPr>
                </a:tc>
                <a:tc>
                  <a:txBody>
                    <a:bodyPr/>
                    <a:lstStyle/>
                    <a:p>
                      <a:pPr algn="ctr"/>
                      <a:r>
                        <a:rPr lang="en-IN" dirty="0"/>
                        <a:t>0.96</a:t>
                      </a:r>
                    </a:p>
                  </a:txBody>
                  <a:tcPr>
                    <a:cell3D prstMaterial="dkEdge">
                      <a:bevel prst="riblet"/>
                      <a:lightRig rig="flood" dir="t"/>
                    </a:cell3D>
                  </a:tcPr>
                </a:tc>
                <a:extLst>
                  <a:ext uri="{0D108BD9-81ED-4DB2-BD59-A6C34878D82A}">
                    <a16:rowId xmlns:a16="http://schemas.microsoft.com/office/drawing/2014/main" val="1997313599"/>
                  </a:ext>
                </a:extLst>
              </a:tr>
              <a:tr h="483209">
                <a:tc>
                  <a:txBody>
                    <a:bodyPr/>
                    <a:lstStyle/>
                    <a:p>
                      <a:pPr algn="ctr"/>
                      <a:r>
                        <a:rPr lang="en-IN" dirty="0"/>
                        <a:t>2</a:t>
                      </a:r>
                    </a:p>
                  </a:txBody>
                  <a:tcPr/>
                </a:tc>
                <a:tc>
                  <a:txBody>
                    <a:bodyPr/>
                    <a:lstStyle/>
                    <a:p>
                      <a:pPr algn="ctr"/>
                      <a:r>
                        <a:rPr lang="en-IN" dirty="0"/>
                        <a:t>0.80</a:t>
                      </a:r>
                    </a:p>
                  </a:txBody>
                  <a:tcPr>
                    <a:cell3D prstMaterial="dkEdge">
                      <a:bevel prst="riblet"/>
                      <a:lightRig rig="flood" dir="t"/>
                    </a:cell3D>
                  </a:tcPr>
                </a:tc>
                <a:tc>
                  <a:txBody>
                    <a:bodyPr/>
                    <a:lstStyle/>
                    <a:p>
                      <a:pPr algn="ctr"/>
                      <a:r>
                        <a:rPr lang="en-IN" dirty="0"/>
                        <a:t>0.68</a:t>
                      </a:r>
                    </a:p>
                  </a:txBody>
                  <a:tcPr>
                    <a:cell3D prstMaterial="dkEdge">
                      <a:bevel prst="riblet"/>
                      <a:lightRig rig="flood" dir="t"/>
                    </a:cell3D>
                  </a:tcPr>
                </a:tc>
                <a:tc>
                  <a:txBody>
                    <a:bodyPr/>
                    <a:lstStyle/>
                    <a:p>
                      <a:pPr algn="ctr"/>
                      <a:r>
                        <a:rPr lang="en-IN" dirty="0"/>
                        <a:t>0.74</a:t>
                      </a:r>
                    </a:p>
                  </a:txBody>
                  <a:tcPr>
                    <a:cell3D prstMaterial="dkEdge">
                      <a:bevel prst="riblet"/>
                      <a:lightRig rig="flood" dir="t"/>
                    </a:cell3D>
                  </a:tcPr>
                </a:tc>
                <a:extLst>
                  <a:ext uri="{0D108BD9-81ED-4DB2-BD59-A6C34878D82A}">
                    <a16:rowId xmlns:a16="http://schemas.microsoft.com/office/drawing/2014/main" val="3970858879"/>
                  </a:ext>
                </a:extLst>
              </a:tr>
              <a:tr h="349268">
                <a:tc>
                  <a:txBody>
                    <a:bodyPr/>
                    <a:lstStyle/>
                    <a:p>
                      <a:pPr algn="ctr"/>
                      <a:r>
                        <a:rPr lang="en-IN" dirty="0"/>
                        <a:t>3</a:t>
                      </a:r>
                    </a:p>
                  </a:txBody>
                  <a:tcPr/>
                </a:tc>
                <a:tc>
                  <a:txBody>
                    <a:bodyPr/>
                    <a:lstStyle/>
                    <a:p>
                      <a:pPr algn="ctr"/>
                      <a:r>
                        <a:rPr lang="en-IN" dirty="0"/>
                        <a:t>0.99</a:t>
                      </a:r>
                    </a:p>
                  </a:txBody>
                  <a:tcPr>
                    <a:cell3D prstMaterial="dkEdge">
                      <a:bevel prst="riblet"/>
                      <a:lightRig rig="flood" dir="t"/>
                    </a:cell3D>
                  </a:tcPr>
                </a:tc>
                <a:tc>
                  <a:txBody>
                    <a:bodyPr/>
                    <a:lstStyle/>
                    <a:p>
                      <a:pPr algn="ctr"/>
                      <a:r>
                        <a:rPr lang="en-IN" dirty="0"/>
                        <a:t>0.82</a:t>
                      </a:r>
                    </a:p>
                  </a:txBody>
                  <a:tcPr>
                    <a:cell3D prstMaterial="dkEdge">
                      <a:bevel prst="riblet"/>
                      <a:lightRig rig="flood" dir="t"/>
                    </a:cell3D>
                  </a:tcPr>
                </a:tc>
                <a:tc>
                  <a:txBody>
                    <a:bodyPr/>
                    <a:lstStyle/>
                    <a:p>
                      <a:pPr algn="ctr"/>
                      <a:r>
                        <a:rPr lang="en-IN" dirty="0"/>
                        <a:t>0.90</a:t>
                      </a:r>
                    </a:p>
                  </a:txBody>
                  <a:tcPr>
                    <a:cell3D prstMaterial="dkEdge">
                      <a:bevel prst="riblet"/>
                      <a:lightRig rig="flood" dir="t"/>
                    </a:cell3D>
                  </a:tcPr>
                </a:tc>
                <a:extLst>
                  <a:ext uri="{0D108BD9-81ED-4DB2-BD59-A6C34878D82A}">
                    <a16:rowId xmlns:a16="http://schemas.microsoft.com/office/drawing/2014/main" val="2366251516"/>
                  </a:ext>
                </a:extLst>
              </a:tr>
            </a:tbl>
          </a:graphicData>
        </a:graphic>
      </p:graphicFrame>
    </p:spTree>
    <p:extLst>
      <p:ext uri="{BB962C8B-B14F-4D97-AF65-F5344CB8AC3E}">
        <p14:creationId xmlns:p14="http://schemas.microsoft.com/office/powerpoint/2010/main" val="313830828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10000"/>
            <a:alpha val="0"/>
          </a:schemeClr>
        </a:solidFill>
        <a:effectLst/>
      </p:bgPr>
    </p:bg>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id="{B196C236-E7D2-E9EB-BA88-06BC2ABFED0A}"/>
              </a:ext>
            </a:extLst>
          </p:cNvPr>
          <p:cNvSpPr txBox="1"/>
          <p:nvPr/>
        </p:nvSpPr>
        <p:spPr>
          <a:xfrm>
            <a:off x="537099" y="408395"/>
            <a:ext cx="8052047" cy="954107"/>
          </a:xfrm>
          <a:prstGeom prst="rect">
            <a:avLst/>
          </a:prstGeom>
          <a:noFill/>
        </p:spPr>
        <p:txBody>
          <a:bodyPr wrap="square" rtlCol="0">
            <a:spAutoFit/>
          </a:bodyPr>
          <a:lstStyle/>
          <a:p>
            <a:r>
              <a:rPr lang="en-IN" sz="2800" dirty="0">
                <a:latin typeface="Algerian" panose="04020705040A02060702" pitchFamily="82" charset="0"/>
              </a:rPr>
              <a:t>2.   SUPPORT VECTOR CLASSIFIER (SVC)</a:t>
            </a:r>
          </a:p>
          <a:p>
            <a:r>
              <a:rPr lang="en-IN" sz="2800" dirty="0">
                <a:latin typeface="Algerian" panose="04020705040A02060702" pitchFamily="82" charset="0"/>
              </a:rPr>
              <a:t>      (ON TESTING)</a:t>
            </a:r>
            <a:endParaRPr lang="en-IN" sz="2800" dirty="0"/>
          </a:p>
        </p:txBody>
      </p:sp>
      <p:sp>
        <p:nvSpPr>
          <p:cNvPr id="4" name="TextBox 3">
            <a:extLst>
              <a:ext uri="{FF2B5EF4-FFF2-40B4-BE49-F238E27FC236}">
                <a16:creationId xmlns:a16="http://schemas.microsoft.com/office/drawing/2014/main" id="{0F36ECAD-8CFA-153C-9A83-DAE4A2E93FF6}"/>
              </a:ext>
            </a:extLst>
          </p:cNvPr>
          <p:cNvSpPr txBox="1"/>
          <p:nvPr/>
        </p:nvSpPr>
        <p:spPr>
          <a:xfrm>
            <a:off x="537099" y="1505897"/>
            <a:ext cx="2880804" cy="400110"/>
          </a:xfrm>
          <a:prstGeom prst="rect">
            <a:avLst/>
          </a:prstGeom>
          <a:noFill/>
        </p:spPr>
        <p:txBody>
          <a:bodyPr wrap="square" rtlCol="0">
            <a:spAutoFit/>
          </a:bodyPr>
          <a:lstStyle/>
          <a:p>
            <a:pPr marL="342900" indent="-342900">
              <a:buFont typeface="Wingdings" panose="05000000000000000000" pitchFamily="2" charset="2"/>
              <a:buChar char="Ø"/>
            </a:pPr>
            <a:r>
              <a:rPr lang="en-IN" sz="2000" b="1" dirty="0"/>
              <a:t>CONFUSION MATRIX </a:t>
            </a:r>
          </a:p>
        </p:txBody>
      </p:sp>
      <p:graphicFrame>
        <p:nvGraphicFramePr>
          <p:cNvPr id="5" name="Table 4">
            <a:extLst>
              <a:ext uri="{FF2B5EF4-FFF2-40B4-BE49-F238E27FC236}">
                <a16:creationId xmlns:a16="http://schemas.microsoft.com/office/drawing/2014/main" id="{DC1A1881-D0F3-29A4-B2AE-0ECBD6DEF9D6}"/>
              </a:ext>
            </a:extLst>
          </p:cNvPr>
          <p:cNvGraphicFramePr>
            <a:graphicFrameLocks noGrp="1"/>
          </p:cNvGraphicFramePr>
          <p:nvPr>
            <p:extLst>
              <p:ext uri="{D42A27DB-BD31-4B8C-83A1-F6EECF244321}">
                <p14:modId xmlns:p14="http://schemas.microsoft.com/office/powerpoint/2010/main" val="2650277411"/>
              </p:ext>
            </p:extLst>
          </p:nvPr>
        </p:nvGraphicFramePr>
        <p:xfrm>
          <a:off x="4764857" y="1813674"/>
          <a:ext cx="4193713" cy="1469146"/>
        </p:xfrm>
        <a:graphic>
          <a:graphicData uri="http://schemas.openxmlformats.org/drawingml/2006/table">
            <a:tbl>
              <a:tblPr firstRow="1" firstCol="1" bandRow="1">
                <a:tableStyleId>{93296810-A885-4BE3-A3E7-6D5BEEA58F35}</a:tableStyleId>
              </a:tblPr>
              <a:tblGrid>
                <a:gridCol w="481462">
                  <a:extLst>
                    <a:ext uri="{9D8B030D-6E8A-4147-A177-3AD203B41FA5}">
                      <a16:colId xmlns:a16="http://schemas.microsoft.com/office/drawing/2014/main" val="347632730"/>
                    </a:ext>
                  </a:extLst>
                </a:gridCol>
                <a:gridCol w="1145128">
                  <a:extLst>
                    <a:ext uri="{9D8B030D-6E8A-4147-A177-3AD203B41FA5}">
                      <a16:colId xmlns:a16="http://schemas.microsoft.com/office/drawing/2014/main" val="1206993650"/>
                    </a:ext>
                  </a:extLst>
                </a:gridCol>
                <a:gridCol w="1258415">
                  <a:extLst>
                    <a:ext uri="{9D8B030D-6E8A-4147-A177-3AD203B41FA5}">
                      <a16:colId xmlns:a16="http://schemas.microsoft.com/office/drawing/2014/main" val="1828110549"/>
                    </a:ext>
                  </a:extLst>
                </a:gridCol>
                <a:gridCol w="1308708">
                  <a:extLst>
                    <a:ext uri="{9D8B030D-6E8A-4147-A177-3AD203B41FA5}">
                      <a16:colId xmlns:a16="http://schemas.microsoft.com/office/drawing/2014/main" val="1773037813"/>
                    </a:ext>
                  </a:extLst>
                </a:gridCol>
              </a:tblGrid>
              <a:tr h="306684">
                <a:tc>
                  <a:txBody>
                    <a:bodyPr/>
                    <a:lstStyle/>
                    <a:p>
                      <a:endParaRPr lang="en-IN" dirty="0"/>
                    </a:p>
                  </a:txBody>
                  <a:tcPr/>
                </a:tc>
                <a:tc>
                  <a:txBody>
                    <a:bodyPr/>
                    <a:lstStyle/>
                    <a:p>
                      <a:pPr algn="ctr"/>
                      <a:r>
                        <a:rPr lang="en-IN" dirty="0"/>
                        <a:t>1</a:t>
                      </a:r>
                    </a:p>
                  </a:txBody>
                  <a:tcPr/>
                </a:tc>
                <a:tc>
                  <a:txBody>
                    <a:bodyPr/>
                    <a:lstStyle/>
                    <a:p>
                      <a:pPr algn="ctr"/>
                      <a:r>
                        <a:rPr lang="en-IN" dirty="0"/>
                        <a:t>2</a:t>
                      </a:r>
                    </a:p>
                  </a:txBody>
                  <a:tcPr/>
                </a:tc>
                <a:tc>
                  <a:txBody>
                    <a:bodyPr/>
                    <a:lstStyle/>
                    <a:p>
                      <a:pPr algn="ctr"/>
                      <a:r>
                        <a:rPr lang="en-IN" dirty="0"/>
                        <a:t>3</a:t>
                      </a:r>
                    </a:p>
                  </a:txBody>
                  <a:tcPr/>
                </a:tc>
                <a:extLst>
                  <a:ext uri="{0D108BD9-81ED-4DB2-BD59-A6C34878D82A}">
                    <a16:rowId xmlns:a16="http://schemas.microsoft.com/office/drawing/2014/main" val="2839491632"/>
                  </a:ext>
                </a:extLst>
              </a:tr>
              <a:tr h="352957">
                <a:tc>
                  <a:txBody>
                    <a:bodyPr/>
                    <a:lstStyle/>
                    <a:p>
                      <a:pPr algn="ctr"/>
                      <a:r>
                        <a:rPr lang="en-IN" dirty="0"/>
                        <a:t>1</a:t>
                      </a:r>
                    </a:p>
                  </a:txBody>
                  <a:tcPr/>
                </a:tc>
                <a:tc>
                  <a:txBody>
                    <a:bodyPr/>
                    <a:lstStyle/>
                    <a:p>
                      <a:pPr algn="ctr"/>
                      <a:r>
                        <a:rPr lang="en-IN" dirty="0"/>
                        <a:t>307</a:t>
                      </a:r>
                    </a:p>
                  </a:txBody>
                  <a:tcPr>
                    <a:cell3D prstMaterial="dkEdge">
                      <a:bevel prst="riblet"/>
                      <a:lightRig rig="flood" dir="t"/>
                    </a:cell3D>
                  </a:tcPr>
                </a:tc>
                <a:tc>
                  <a:txBody>
                    <a:bodyPr/>
                    <a:lstStyle/>
                    <a:p>
                      <a:pPr algn="ctr"/>
                      <a:r>
                        <a:rPr lang="en-IN" dirty="0"/>
                        <a:t>5</a:t>
                      </a:r>
                    </a:p>
                  </a:txBody>
                  <a:tcPr>
                    <a:cell3D prstMaterial="dkEdge">
                      <a:bevel prst="riblet"/>
                      <a:lightRig rig="flood" dir="t"/>
                    </a:cell3D>
                  </a:tcPr>
                </a:tc>
                <a:tc>
                  <a:txBody>
                    <a:bodyPr/>
                    <a:lstStyle/>
                    <a:p>
                      <a:pPr algn="ctr"/>
                      <a:r>
                        <a:rPr lang="en-IN" dirty="0"/>
                        <a:t>1</a:t>
                      </a:r>
                    </a:p>
                  </a:txBody>
                  <a:tcPr>
                    <a:cell3D prstMaterial="dkEdge">
                      <a:bevel prst="riblet"/>
                      <a:lightRig rig="flood" dir="t"/>
                    </a:cell3D>
                  </a:tcPr>
                </a:tc>
                <a:extLst>
                  <a:ext uri="{0D108BD9-81ED-4DB2-BD59-A6C34878D82A}">
                    <a16:rowId xmlns:a16="http://schemas.microsoft.com/office/drawing/2014/main" val="1997313599"/>
                  </a:ext>
                </a:extLst>
              </a:tr>
              <a:tr h="371866">
                <a:tc>
                  <a:txBody>
                    <a:bodyPr/>
                    <a:lstStyle/>
                    <a:p>
                      <a:pPr algn="ctr"/>
                      <a:r>
                        <a:rPr lang="en-IN" dirty="0"/>
                        <a:t>2</a:t>
                      </a:r>
                    </a:p>
                  </a:txBody>
                  <a:tcPr/>
                </a:tc>
                <a:tc>
                  <a:txBody>
                    <a:bodyPr/>
                    <a:lstStyle/>
                    <a:p>
                      <a:pPr algn="ctr"/>
                      <a:r>
                        <a:rPr lang="en-IN" dirty="0"/>
                        <a:t>20</a:t>
                      </a:r>
                    </a:p>
                  </a:txBody>
                  <a:tcPr>
                    <a:cell3D prstMaterial="dkEdge">
                      <a:bevel prst="riblet"/>
                      <a:lightRig rig="flood" dir="t"/>
                    </a:cell3D>
                  </a:tcPr>
                </a:tc>
                <a:tc>
                  <a:txBody>
                    <a:bodyPr/>
                    <a:lstStyle/>
                    <a:p>
                      <a:pPr algn="ctr"/>
                      <a:r>
                        <a:rPr lang="en-IN" dirty="0"/>
                        <a:t>38</a:t>
                      </a:r>
                    </a:p>
                  </a:txBody>
                  <a:tcPr>
                    <a:cell3D prstMaterial="dkEdge">
                      <a:bevel prst="riblet"/>
                      <a:lightRig rig="flood" dir="t"/>
                    </a:cell3D>
                  </a:tcPr>
                </a:tc>
                <a:tc>
                  <a:txBody>
                    <a:bodyPr/>
                    <a:lstStyle/>
                    <a:p>
                      <a:pPr algn="ctr"/>
                      <a:r>
                        <a:rPr lang="en-IN" dirty="0"/>
                        <a:t>1</a:t>
                      </a:r>
                    </a:p>
                  </a:txBody>
                  <a:tcPr>
                    <a:cell3D prstMaterial="dkEdge">
                      <a:bevel prst="riblet"/>
                      <a:lightRig rig="flood" dir="t"/>
                    </a:cell3D>
                  </a:tcPr>
                </a:tc>
                <a:extLst>
                  <a:ext uri="{0D108BD9-81ED-4DB2-BD59-A6C34878D82A}">
                    <a16:rowId xmlns:a16="http://schemas.microsoft.com/office/drawing/2014/main" val="3970858879"/>
                  </a:ext>
                </a:extLst>
              </a:tr>
              <a:tr h="305137">
                <a:tc>
                  <a:txBody>
                    <a:bodyPr/>
                    <a:lstStyle/>
                    <a:p>
                      <a:pPr algn="ctr"/>
                      <a:r>
                        <a:rPr lang="en-IN" dirty="0"/>
                        <a:t>3</a:t>
                      </a:r>
                    </a:p>
                  </a:txBody>
                  <a:tcPr/>
                </a:tc>
                <a:tc>
                  <a:txBody>
                    <a:bodyPr/>
                    <a:lstStyle/>
                    <a:p>
                      <a:pPr algn="ctr"/>
                      <a:r>
                        <a:rPr lang="en-IN" dirty="0"/>
                        <a:t>3</a:t>
                      </a:r>
                    </a:p>
                  </a:txBody>
                  <a:tcPr>
                    <a:cell3D prstMaterial="dkEdge">
                      <a:bevel prst="riblet"/>
                      <a:lightRig rig="flood" dir="t"/>
                    </a:cell3D>
                  </a:tcPr>
                </a:tc>
                <a:tc>
                  <a:txBody>
                    <a:bodyPr/>
                    <a:lstStyle/>
                    <a:p>
                      <a:pPr algn="ctr"/>
                      <a:r>
                        <a:rPr lang="en-IN" dirty="0"/>
                        <a:t>4</a:t>
                      </a:r>
                    </a:p>
                  </a:txBody>
                  <a:tcPr>
                    <a:cell3D prstMaterial="dkEdge">
                      <a:bevel prst="riblet"/>
                      <a:lightRig rig="flood" dir="t"/>
                    </a:cell3D>
                  </a:tcPr>
                </a:tc>
                <a:tc>
                  <a:txBody>
                    <a:bodyPr/>
                    <a:lstStyle/>
                    <a:p>
                      <a:pPr algn="ctr"/>
                      <a:r>
                        <a:rPr lang="en-IN" dirty="0"/>
                        <a:t>21</a:t>
                      </a:r>
                    </a:p>
                  </a:txBody>
                  <a:tcPr>
                    <a:cell3D prstMaterial="dkEdge">
                      <a:bevel prst="riblet"/>
                      <a:lightRig rig="flood" dir="t"/>
                    </a:cell3D>
                  </a:tcPr>
                </a:tc>
                <a:extLst>
                  <a:ext uri="{0D108BD9-81ED-4DB2-BD59-A6C34878D82A}">
                    <a16:rowId xmlns:a16="http://schemas.microsoft.com/office/drawing/2014/main" val="2366251516"/>
                  </a:ext>
                </a:extLst>
              </a:tr>
            </a:tbl>
          </a:graphicData>
        </a:graphic>
      </p:graphicFrame>
      <p:sp>
        <p:nvSpPr>
          <p:cNvPr id="6" name="TextBox 5">
            <a:extLst>
              <a:ext uri="{FF2B5EF4-FFF2-40B4-BE49-F238E27FC236}">
                <a16:creationId xmlns:a16="http://schemas.microsoft.com/office/drawing/2014/main" id="{B5D466B8-8656-C92F-62EE-45E96956978B}"/>
              </a:ext>
            </a:extLst>
          </p:cNvPr>
          <p:cNvSpPr txBox="1"/>
          <p:nvPr/>
        </p:nvSpPr>
        <p:spPr>
          <a:xfrm>
            <a:off x="5743262" y="1549527"/>
            <a:ext cx="1923989" cy="307777"/>
          </a:xfrm>
          <a:prstGeom prst="rect">
            <a:avLst/>
          </a:prstGeom>
          <a:noFill/>
        </p:spPr>
        <p:txBody>
          <a:bodyPr wrap="square" rtlCol="0">
            <a:spAutoFit/>
          </a:bodyPr>
          <a:lstStyle/>
          <a:p>
            <a:pPr algn="ctr"/>
            <a:r>
              <a:rPr lang="en-IN" sz="1400" b="1" dirty="0"/>
              <a:t>Predicted Fetal Health</a:t>
            </a:r>
          </a:p>
        </p:txBody>
      </p:sp>
      <p:sp>
        <p:nvSpPr>
          <p:cNvPr id="8" name="TextBox 7">
            <a:extLst>
              <a:ext uri="{FF2B5EF4-FFF2-40B4-BE49-F238E27FC236}">
                <a16:creationId xmlns:a16="http://schemas.microsoft.com/office/drawing/2014/main" id="{25D9E003-5765-1659-5F11-5492D908B2A0}"/>
              </a:ext>
            </a:extLst>
          </p:cNvPr>
          <p:cNvSpPr txBox="1"/>
          <p:nvPr/>
        </p:nvSpPr>
        <p:spPr>
          <a:xfrm>
            <a:off x="4469620" y="1703415"/>
            <a:ext cx="400110" cy="1611666"/>
          </a:xfrm>
          <a:prstGeom prst="rect">
            <a:avLst/>
          </a:prstGeom>
          <a:noFill/>
        </p:spPr>
        <p:txBody>
          <a:bodyPr vert="vert270" wrap="square" rtlCol="0">
            <a:spAutoFit/>
          </a:bodyPr>
          <a:lstStyle/>
          <a:p>
            <a:r>
              <a:rPr lang="en-IN" sz="1400" b="1" dirty="0"/>
              <a:t>Actual Fetal Health</a:t>
            </a:r>
          </a:p>
        </p:txBody>
      </p:sp>
      <p:sp>
        <p:nvSpPr>
          <p:cNvPr id="9" name="TextBox 8">
            <a:extLst>
              <a:ext uri="{FF2B5EF4-FFF2-40B4-BE49-F238E27FC236}">
                <a16:creationId xmlns:a16="http://schemas.microsoft.com/office/drawing/2014/main" id="{3E20E137-904E-0F9C-AA89-20CFFA741211}"/>
              </a:ext>
            </a:extLst>
          </p:cNvPr>
          <p:cNvSpPr txBox="1"/>
          <p:nvPr/>
        </p:nvSpPr>
        <p:spPr>
          <a:xfrm>
            <a:off x="537099" y="3236627"/>
            <a:ext cx="9228338" cy="677108"/>
          </a:xfrm>
          <a:prstGeom prst="rect">
            <a:avLst/>
          </a:prstGeom>
          <a:noFill/>
        </p:spPr>
        <p:txBody>
          <a:bodyPr wrap="square" rtlCol="0">
            <a:spAutoFit/>
          </a:bodyPr>
          <a:lstStyle/>
          <a:p>
            <a:pPr marL="285750" indent="-285750">
              <a:buFont typeface="Wingdings" panose="05000000000000000000" pitchFamily="2" charset="2"/>
              <a:buChar char="Ø"/>
            </a:pPr>
            <a:r>
              <a:rPr lang="en-IN" sz="2000" b="1" dirty="0"/>
              <a:t>ACCURACY SCORE</a:t>
            </a:r>
          </a:p>
          <a:p>
            <a:r>
              <a:rPr lang="en-IN" dirty="0"/>
              <a:t>      Here accuracy score of training is 91.5%.</a:t>
            </a:r>
          </a:p>
        </p:txBody>
      </p:sp>
      <p:sp>
        <p:nvSpPr>
          <p:cNvPr id="12" name="TextBox 11">
            <a:extLst>
              <a:ext uri="{FF2B5EF4-FFF2-40B4-BE49-F238E27FC236}">
                <a16:creationId xmlns:a16="http://schemas.microsoft.com/office/drawing/2014/main" id="{CEDEFE14-012C-05EF-8A42-D13C0C5034A3}"/>
              </a:ext>
            </a:extLst>
          </p:cNvPr>
          <p:cNvSpPr txBox="1"/>
          <p:nvPr/>
        </p:nvSpPr>
        <p:spPr>
          <a:xfrm>
            <a:off x="537099" y="4208016"/>
            <a:ext cx="3519996" cy="400110"/>
          </a:xfrm>
          <a:prstGeom prst="rect">
            <a:avLst/>
          </a:prstGeom>
          <a:noFill/>
        </p:spPr>
        <p:txBody>
          <a:bodyPr wrap="square" rtlCol="0">
            <a:spAutoFit/>
          </a:bodyPr>
          <a:lstStyle/>
          <a:p>
            <a:pPr marL="285750" indent="-285750">
              <a:buFont typeface="Wingdings" panose="05000000000000000000" pitchFamily="2" charset="2"/>
              <a:buChar char="Ø"/>
            </a:pPr>
            <a:r>
              <a:rPr lang="en-IN" sz="2000" b="1" dirty="0"/>
              <a:t>CLASSIFICATION REPORT </a:t>
            </a:r>
          </a:p>
        </p:txBody>
      </p:sp>
      <p:graphicFrame>
        <p:nvGraphicFramePr>
          <p:cNvPr id="13" name="Table 12">
            <a:extLst>
              <a:ext uri="{FF2B5EF4-FFF2-40B4-BE49-F238E27FC236}">
                <a16:creationId xmlns:a16="http://schemas.microsoft.com/office/drawing/2014/main" id="{21B7FCFC-18C1-F4A1-86EA-E2AB47D0FB1C}"/>
              </a:ext>
            </a:extLst>
          </p:cNvPr>
          <p:cNvGraphicFramePr>
            <a:graphicFrameLocks noGrp="1"/>
          </p:cNvGraphicFramePr>
          <p:nvPr>
            <p:extLst>
              <p:ext uri="{D42A27DB-BD31-4B8C-83A1-F6EECF244321}">
                <p14:modId xmlns:p14="http://schemas.microsoft.com/office/powerpoint/2010/main" val="2274910937"/>
              </p:ext>
            </p:extLst>
          </p:nvPr>
        </p:nvGraphicFramePr>
        <p:xfrm>
          <a:off x="4720968" y="4301526"/>
          <a:ext cx="4281489" cy="1706117"/>
        </p:xfrm>
        <a:graphic>
          <a:graphicData uri="http://schemas.openxmlformats.org/drawingml/2006/table">
            <a:tbl>
              <a:tblPr firstRow="1" firstCol="1" bandRow="1">
                <a:tableStyleId>{93296810-A885-4BE3-A3E7-6D5BEEA58F35}</a:tableStyleId>
              </a:tblPr>
              <a:tblGrid>
                <a:gridCol w="491540">
                  <a:extLst>
                    <a:ext uri="{9D8B030D-6E8A-4147-A177-3AD203B41FA5}">
                      <a16:colId xmlns:a16="http://schemas.microsoft.com/office/drawing/2014/main" val="347632730"/>
                    </a:ext>
                  </a:extLst>
                </a:gridCol>
                <a:gridCol w="1169096">
                  <a:extLst>
                    <a:ext uri="{9D8B030D-6E8A-4147-A177-3AD203B41FA5}">
                      <a16:colId xmlns:a16="http://schemas.microsoft.com/office/drawing/2014/main" val="1206993650"/>
                    </a:ext>
                  </a:extLst>
                </a:gridCol>
                <a:gridCol w="1284754">
                  <a:extLst>
                    <a:ext uri="{9D8B030D-6E8A-4147-A177-3AD203B41FA5}">
                      <a16:colId xmlns:a16="http://schemas.microsoft.com/office/drawing/2014/main" val="1828110549"/>
                    </a:ext>
                  </a:extLst>
                </a:gridCol>
                <a:gridCol w="1336099">
                  <a:extLst>
                    <a:ext uri="{9D8B030D-6E8A-4147-A177-3AD203B41FA5}">
                      <a16:colId xmlns:a16="http://schemas.microsoft.com/office/drawing/2014/main" val="1773037813"/>
                    </a:ext>
                  </a:extLst>
                </a:gridCol>
              </a:tblGrid>
              <a:tr h="398510">
                <a:tc>
                  <a:txBody>
                    <a:bodyPr/>
                    <a:lstStyle/>
                    <a:p>
                      <a:endParaRPr lang="en-IN" dirty="0"/>
                    </a:p>
                  </a:txBody>
                  <a:tcPr/>
                </a:tc>
                <a:tc>
                  <a:txBody>
                    <a:bodyPr/>
                    <a:lstStyle/>
                    <a:p>
                      <a:pPr algn="ctr"/>
                      <a:r>
                        <a:rPr lang="en-IN" dirty="0"/>
                        <a:t>Precision</a:t>
                      </a:r>
                    </a:p>
                  </a:txBody>
                  <a:tcPr/>
                </a:tc>
                <a:tc>
                  <a:txBody>
                    <a:bodyPr/>
                    <a:lstStyle/>
                    <a:p>
                      <a:pPr algn="ctr"/>
                      <a:r>
                        <a:rPr lang="en-IN" dirty="0"/>
                        <a:t>Recall</a:t>
                      </a:r>
                    </a:p>
                  </a:txBody>
                  <a:tcPr/>
                </a:tc>
                <a:tc>
                  <a:txBody>
                    <a:bodyPr/>
                    <a:lstStyle/>
                    <a:p>
                      <a:pPr algn="ctr"/>
                      <a:r>
                        <a:rPr lang="en-IN" dirty="0"/>
                        <a:t>F-1 Score</a:t>
                      </a:r>
                    </a:p>
                  </a:txBody>
                  <a:tcPr/>
                </a:tc>
                <a:extLst>
                  <a:ext uri="{0D108BD9-81ED-4DB2-BD59-A6C34878D82A}">
                    <a16:rowId xmlns:a16="http://schemas.microsoft.com/office/drawing/2014/main" val="2839491632"/>
                  </a:ext>
                </a:extLst>
              </a:tr>
              <a:tr h="458638">
                <a:tc>
                  <a:txBody>
                    <a:bodyPr/>
                    <a:lstStyle/>
                    <a:p>
                      <a:pPr algn="ctr"/>
                      <a:r>
                        <a:rPr lang="en-IN" dirty="0"/>
                        <a:t>1</a:t>
                      </a:r>
                    </a:p>
                  </a:txBody>
                  <a:tcPr/>
                </a:tc>
                <a:tc>
                  <a:txBody>
                    <a:bodyPr/>
                    <a:lstStyle/>
                    <a:p>
                      <a:pPr algn="ctr"/>
                      <a:r>
                        <a:rPr lang="en-IN" dirty="0"/>
                        <a:t>0.93</a:t>
                      </a:r>
                    </a:p>
                  </a:txBody>
                  <a:tcPr>
                    <a:cell3D prstMaterial="dkEdge">
                      <a:bevel prst="riblet"/>
                      <a:lightRig rig="flood" dir="t"/>
                    </a:cell3D>
                  </a:tcPr>
                </a:tc>
                <a:tc>
                  <a:txBody>
                    <a:bodyPr/>
                    <a:lstStyle/>
                    <a:p>
                      <a:pPr algn="ctr"/>
                      <a:r>
                        <a:rPr lang="en-IN" dirty="0"/>
                        <a:t>0.98</a:t>
                      </a:r>
                    </a:p>
                  </a:txBody>
                  <a:tcPr>
                    <a:cell3D prstMaterial="dkEdge">
                      <a:bevel prst="riblet"/>
                      <a:lightRig rig="flood" dir="t"/>
                    </a:cell3D>
                  </a:tcPr>
                </a:tc>
                <a:tc>
                  <a:txBody>
                    <a:bodyPr/>
                    <a:lstStyle/>
                    <a:p>
                      <a:pPr algn="ctr"/>
                      <a:r>
                        <a:rPr lang="en-IN" dirty="0"/>
                        <a:t>0.95</a:t>
                      </a:r>
                    </a:p>
                  </a:txBody>
                  <a:tcPr>
                    <a:cell3D prstMaterial="dkEdge">
                      <a:bevel prst="riblet"/>
                      <a:lightRig rig="flood" dir="t"/>
                    </a:cell3D>
                  </a:tcPr>
                </a:tc>
                <a:extLst>
                  <a:ext uri="{0D108BD9-81ED-4DB2-BD59-A6C34878D82A}">
                    <a16:rowId xmlns:a16="http://schemas.microsoft.com/office/drawing/2014/main" val="1997313599"/>
                  </a:ext>
                </a:extLst>
              </a:tr>
              <a:tr h="483209">
                <a:tc>
                  <a:txBody>
                    <a:bodyPr/>
                    <a:lstStyle/>
                    <a:p>
                      <a:pPr algn="ctr"/>
                      <a:r>
                        <a:rPr lang="en-IN" dirty="0"/>
                        <a:t>2</a:t>
                      </a:r>
                    </a:p>
                  </a:txBody>
                  <a:tcPr/>
                </a:tc>
                <a:tc>
                  <a:txBody>
                    <a:bodyPr/>
                    <a:lstStyle/>
                    <a:p>
                      <a:pPr algn="ctr"/>
                      <a:r>
                        <a:rPr lang="en-IN" dirty="0"/>
                        <a:t>0.81</a:t>
                      </a:r>
                    </a:p>
                  </a:txBody>
                  <a:tcPr>
                    <a:cell3D prstMaterial="dkEdge">
                      <a:bevel prst="riblet"/>
                      <a:lightRig rig="flood" dir="t"/>
                    </a:cell3D>
                  </a:tcPr>
                </a:tc>
                <a:tc>
                  <a:txBody>
                    <a:bodyPr/>
                    <a:lstStyle/>
                    <a:p>
                      <a:pPr algn="ctr"/>
                      <a:r>
                        <a:rPr lang="en-IN" dirty="0"/>
                        <a:t>0.64</a:t>
                      </a:r>
                    </a:p>
                  </a:txBody>
                  <a:tcPr>
                    <a:cell3D prstMaterial="dkEdge">
                      <a:bevel prst="riblet"/>
                      <a:lightRig rig="flood" dir="t"/>
                    </a:cell3D>
                  </a:tcPr>
                </a:tc>
                <a:tc>
                  <a:txBody>
                    <a:bodyPr/>
                    <a:lstStyle/>
                    <a:p>
                      <a:pPr algn="ctr"/>
                      <a:r>
                        <a:rPr lang="en-IN" dirty="0"/>
                        <a:t>0.72</a:t>
                      </a:r>
                    </a:p>
                  </a:txBody>
                  <a:tcPr>
                    <a:cell3D prstMaterial="dkEdge">
                      <a:bevel prst="riblet"/>
                      <a:lightRig rig="flood" dir="t"/>
                    </a:cell3D>
                  </a:tcPr>
                </a:tc>
                <a:extLst>
                  <a:ext uri="{0D108BD9-81ED-4DB2-BD59-A6C34878D82A}">
                    <a16:rowId xmlns:a16="http://schemas.microsoft.com/office/drawing/2014/main" val="3970858879"/>
                  </a:ext>
                </a:extLst>
              </a:tr>
              <a:tr h="349268">
                <a:tc>
                  <a:txBody>
                    <a:bodyPr/>
                    <a:lstStyle/>
                    <a:p>
                      <a:pPr algn="ctr"/>
                      <a:r>
                        <a:rPr lang="en-IN" dirty="0"/>
                        <a:t>3</a:t>
                      </a:r>
                    </a:p>
                  </a:txBody>
                  <a:tcPr/>
                </a:tc>
                <a:tc>
                  <a:txBody>
                    <a:bodyPr/>
                    <a:lstStyle/>
                    <a:p>
                      <a:pPr algn="ctr"/>
                      <a:r>
                        <a:rPr lang="en-IN" dirty="0"/>
                        <a:t>0.91</a:t>
                      </a:r>
                    </a:p>
                  </a:txBody>
                  <a:tcPr>
                    <a:cell3D prstMaterial="dkEdge">
                      <a:bevel prst="riblet"/>
                      <a:lightRig rig="flood" dir="t"/>
                    </a:cell3D>
                  </a:tcPr>
                </a:tc>
                <a:tc>
                  <a:txBody>
                    <a:bodyPr/>
                    <a:lstStyle/>
                    <a:p>
                      <a:pPr algn="ctr"/>
                      <a:r>
                        <a:rPr lang="en-IN" dirty="0"/>
                        <a:t>0.75</a:t>
                      </a:r>
                    </a:p>
                  </a:txBody>
                  <a:tcPr>
                    <a:cell3D prstMaterial="dkEdge">
                      <a:bevel prst="riblet"/>
                      <a:lightRig rig="flood" dir="t"/>
                    </a:cell3D>
                  </a:tcPr>
                </a:tc>
                <a:tc>
                  <a:txBody>
                    <a:bodyPr/>
                    <a:lstStyle/>
                    <a:p>
                      <a:pPr algn="ctr"/>
                      <a:r>
                        <a:rPr lang="en-IN" dirty="0"/>
                        <a:t>0.82</a:t>
                      </a:r>
                    </a:p>
                  </a:txBody>
                  <a:tcPr>
                    <a:cell3D prstMaterial="dkEdge">
                      <a:bevel prst="riblet"/>
                      <a:lightRig rig="flood" dir="t"/>
                    </a:cell3D>
                  </a:tcPr>
                </a:tc>
                <a:extLst>
                  <a:ext uri="{0D108BD9-81ED-4DB2-BD59-A6C34878D82A}">
                    <a16:rowId xmlns:a16="http://schemas.microsoft.com/office/drawing/2014/main" val="2366251516"/>
                  </a:ext>
                </a:extLst>
              </a:tr>
            </a:tbl>
          </a:graphicData>
        </a:graphic>
      </p:graphicFrame>
    </p:spTree>
    <p:extLst>
      <p:ext uri="{BB962C8B-B14F-4D97-AF65-F5344CB8AC3E}">
        <p14:creationId xmlns:p14="http://schemas.microsoft.com/office/powerpoint/2010/main" val="422250029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4" name="TextBox 3">
            <a:extLst>
              <a:ext uri="{FF2B5EF4-FFF2-40B4-BE49-F238E27FC236}">
                <a16:creationId xmlns:a16="http://schemas.microsoft.com/office/drawing/2014/main" id="{90556FA0-785D-567E-E2F1-48CC2F5A5BA0}"/>
              </a:ext>
            </a:extLst>
          </p:cNvPr>
          <p:cNvSpPr txBox="1"/>
          <p:nvPr/>
        </p:nvSpPr>
        <p:spPr>
          <a:xfrm>
            <a:off x="994298" y="1793289"/>
            <a:ext cx="7776839" cy="2585323"/>
          </a:xfrm>
          <a:prstGeom prst="rect">
            <a:avLst/>
          </a:prstGeom>
          <a:noFill/>
        </p:spPr>
        <p:txBody>
          <a:bodyPr wrap="square" rtlCol="0">
            <a:spAutoFit/>
          </a:bodyPr>
          <a:lstStyle/>
          <a:p>
            <a:pPr algn="just"/>
            <a:r>
              <a:rPr lang="en-US" sz="2400" dirty="0">
                <a:solidFill>
                  <a:srgbClr val="000000"/>
                </a:solidFill>
                <a:latin typeface="+mj-lt"/>
              </a:rPr>
              <a:t>When I check </a:t>
            </a:r>
            <a:r>
              <a:rPr lang="en-US" sz="2400" i="0" dirty="0">
                <a:solidFill>
                  <a:srgbClr val="000000"/>
                </a:solidFill>
                <a:effectLst/>
                <a:latin typeface="+mj-lt"/>
              </a:rPr>
              <a:t>prediction of </a:t>
            </a:r>
            <a:r>
              <a:rPr lang="en-US" sz="2400" dirty="0">
                <a:solidFill>
                  <a:srgbClr val="000000"/>
                </a:solidFill>
                <a:latin typeface="+mj-lt"/>
              </a:rPr>
              <a:t>our RFC</a:t>
            </a:r>
            <a:r>
              <a:rPr lang="en-US" sz="2400" i="0" dirty="0">
                <a:solidFill>
                  <a:srgbClr val="000000"/>
                </a:solidFill>
                <a:effectLst/>
                <a:latin typeface="+mj-lt"/>
              </a:rPr>
              <a:t> model with the outer data which is not included in training and testing data of the model.</a:t>
            </a:r>
          </a:p>
          <a:p>
            <a:endParaRPr lang="en-US" sz="2400" i="0" dirty="0">
              <a:solidFill>
                <a:srgbClr val="000000"/>
              </a:solidFill>
              <a:effectLst/>
              <a:latin typeface="+mj-lt"/>
            </a:endParaRPr>
          </a:p>
          <a:p>
            <a:endParaRPr lang="en-US" sz="2400" i="0" dirty="0">
              <a:solidFill>
                <a:srgbClr val="000000"/>
              </a:solidFill>
              <a:effectLst/>
              <a:latin typeface="+mj-lt"/>
            </a:endParaRPr>
          </a:p>
          <a:p>
            <a:pPr marL="342900" indent="-342900">
              <a:buFont typeface="Wingdings" panose="05000000000000000000" pitchFamily="2" charset="2"/>
              <a:buChar char="v"/>
            </a:pPr>
            <a:r>
              <a:rPr lang="en-US" sz="2400" dirty="0">
                <a:solidFill>
                  <a:srgbClr val="000000"/>
                </a:solidFill>
                <a:latin typeface="+mj-lt"/>
              </a:rPr>
              <a:t>It correctly predict 3 fetal health and incorrectly 1 out of 4.</a:t>
            </a:r>
            <a:endParaRPr lang="en-US" sz="2400" i="0" dirty="0">
              <a:solidFill>
                <a:srgbClr val="000000"/>
              </a:solidFill>
              <a:effectLst/>
              <a:latin typeface="+mj-lt"/>
            </a:endParaRPr>
          </a:p>
          <a:p>
            <a:endParaRPr lang="en-IN" dirty="0"/>
          </a:p>
        </p:txBody>
      </p:sp>
    </p:spTree>
    <p:extLst>
      <p:ext uri="{BB962C8B-B14F-4D97-AF65-F5344CB8AC3E}">
        <p14:creationId xmlns:p14="http://schemas.microsoft.com/office/powerpoint/2010/main" val="3249044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 y="8878"/>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13" name="Title 12">
            <a:extLst>
              <a:ext uri="{FF2B5EF4-FFF2-40B4-BE49-F238E27FC236}">
                <a16:creationId xmlns:a16="http://schemas.microsoft.com/office/drawing/2014/main" id="{01C84104-42ED-2D77-5CDB-5765F1ED9673}"/>
              </a:ext>
            </a:extLst>
          </p:cNvPr>
          <p:cNvSpPr txBox="1">
            <a:spLocks noGrp="1"/>
          </p:cNvSpPr>
          <p:nvPr>
            <p:ph type="title"/>
          </p:nvPr>
        </p:nvSpPr>
        <p:spPr>
          <a:xfrm>
            <a:off x="511314" y="665846"/>
            <a:ext cx="3932237" cy="646331"/>
          </a:xfrm>
          <a:prstGeom prst="rect">
            <a:avLst/>
          </a:prstGeom>
          <a:noFill/>
        </p:spPr>
        <p:txBody>
          <a:bodyPr wrap="square" rtlCol="0">
            <a:spAutoFit/>
          </a:bodyPr>
          <a:lstStyle/>
          <a:p>
            <a:r>
              <a:rPr lang="en-IN" sz="4000" dirty="0">
                <a:effectLst>
                  <a:outerShdw blurRad="38100" dist="38100" dir="2700000" algn="tl">
                    <a:srgbClr val="000000">
                      <a:alpha val="43137"/>
                    </a:srgbClr>
                  </a:outerShdw>
                </a:effectLst>
                <a:latin typeface="Algerian" panose="04020705040A02060702" pitchFamily="82" charset="0"/>
              </a:rPr>
              <a:t>Fetal_health</a:t>
            </a:r>
          </a:p>
        </p:txBody>
      </p:sp>
      <p:pic>
        <p:nvPicPr>
          <p:cNvPr id="15" name="Content Placeholder 14">
            <a:extLst>
              <a:ext uri="{FF2B5EF4-FFF2-40B4-BE49-F238E27FC236}">
                <a16:creationId xmlns:a16="http://schemas.microsoft.com/office/drawing/2014/main" id="{1AAB99C0-D6BB-5955-0792-533C74649D6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183188" y="1424736"/>
            <a:ext cx="6172200" cy="3999003"/>
          </a:xfrm>
          <a:prstGeom prst="ellipse">
            <a:avLst/>
          </a:prstGeom>
          <a:ln>
            <a:noFill/>
          </a:ln>
          <a:effectLst>
            <a:softEdge rad="112500"/>
          </a:effectLst>
        </p:spPr>
      </p:pic>
      <p:sp>
        <p:nvSpPr>
          <p:cNvPr id="18" name="Text Placeholder 17">
            <a:extLst>
              <a:ext uri="{FF2B5EF4-FFF2-40B4-BE49-F238E27FC236}">
                <a16:creationId xmlns:a16="http://schemas.microsoft.com/office/drawing/2014/main" id="{5AF47C47-1852-2E5E-845E-18DD64F843F2}"/>
              </a:ext>
            </a:extLst>
          </p:cNvPr>
          <p:cNvSpPr>
            <a:spLocks noGrp="1"/>
          </p:cNvSpPr>
          <p:nvPr>
            <p:ph type="body" sz="half" idx="2"/>
          </p:nvPr>
        </p:nvSpPr>
        <p:spPr>
          <a:xfrm>
            <a:off x="511314" y="2057400"/>
            <a:ext cx="4260711" cy="3811588"/>
          </a:xfrm>
          <a:noFill/>
          <a:ln>
            <a:noFill/>
          </a:ln>
        </p:spPr>
        <p:style>
          <a:lnRef idx="0">
            <a:scrgbClr r="0" g="0" b="0"/>
          </a:lnRef>
          <a:fillRef idx="0">
            <a:scrgbClr r="0" g="0" b="0"/>
          </a:fillRef>
          <a:effectRef idx="0">
            <a:scrgbClr r="0" g="0" b="0"/>
          </a:effectRef>
          <a:fontRef idx="minor">
            <a:schemeClr val="dk1"/>
          </a:fontRef>
        </p:style>
        <p:txBody>
          <a:bodyPr>
            <a:normAutofit/>
            <a:scene3d>
              <a:camera prst="orthographicFront"/>
              <a:lightRig rig="soft" dir="t">
                <a:rot lat="0" lon="0" rev="15600000"/>
              </a:lightRig>
            </a:scene3d>
            <a:sp3d extrusionH="57150" prstMaterial="softEdge">
              <a:bevelT w="25400" h="38100"/>
            </a:sp3d>
          </a:bodyPr>
          <a:lstStyle/>
          <a:p>
            <a:endParaRPr lang="en-US" sz="3600" i="0" dirty="0">
              <a:solidFill>
                <a:schemeClr val="tx1"/>
              </a:solidFill>
              <a:latin typeface="Arial Nova" panose="020B0504020202020204" pitchFamily="34" charset="0"/>
            </a:endParaRPr>
          </a:p>
          <a:p>
            <a:pPr>
              <a:lnSpc>
                <a:spcPct val="100000"/>
              </a:lnSpc>
            </a:pPr>
            <a:r>
              <a:rPr lang="en-US" sz="3200" i="0" dirty="0">
                <a:solidFill>
                  <a:schemeClr val="tx1"/>
                </a:solidFill>
                <a:latin typeface="+mj-lt"/>
              </a:rPr>
              <a:t>Fetal health refers to the well-being and condition of a developing fetus during pregnancy</a:t>
            </a:r>
            <a:r>
              <a:rPr lang="en-US" sz="3600" dirty="0">
                <a:solidFill>
                  <a:schemeClr val="tx1"/>
                </a:solidFill>
                <a:latin typeface="Arial Nova" panose="020B0504020202020204" pitchFamily="34" charset="0"/>
              </a:rPr>
              <a:t>.</a:t>
            </a:r>
            <a:endParaRPr lang="en-IN" sz="3600" dirty="0">
              <a:solidFill>
                <a:schemeClr val="tx1"/>
              </a:solidFill>
              <a:latin typeface="Arial Nova" panose="020B0504020202020204" pitchFamily="34" charset="0"/>
            </a:endParaRPr>
          </a:p>
        </p:txBody>
      </p:sp>
    </p:spTree>
    <p:extLst>
      <p:ext uri="{BB962C8B-B14F-4D97-AF65-F5344CB8AC3E}">
        <p14:creationId xmlns:p14="http://schemas.microsoft.com/office/powerpoint/2010/main" val="1723999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10000"/>
            <a:alpha val="0"/>
          </a:schemeClr>
        </a:solidFill>
        <a:effectLst/>
      </p:bgPr>
    </p:bg>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id="{B196C236-E7D2-E9EB-BA88-06BC2ABFED0A}"/>
              </a:ext>
            </a:extLst>
          </p:cNvPr>
          <p:cNvSpPr txBox="1"/>
          <p:nvPr/>
        </p:nvSpPr>
        <p:spPr>
          <a:xfrm>
            <a:off x="537099" y="408395"/>
            <a:ext cx="8052047" cy="954107"/>
          </a:xfrm>
          <a:prstGeom prst="rect">
            <a:avLst/>
          </a:prstGeom>
          <a:noFill/>
        </p:spPr>
        <p:txBody>
          <a:bodyPr wrap="square" rtlCol="0">
            <a:spAutoFit/>
          </a:bodyPr>
          <a:lstStyle/>
          <a:p>
            <a:r>
              <a:rPr lang="en-IN" sz="2800" dirty="0">
                <a:latin typeface="Algerian" panose="04020705040A02060702" pitchFamily="82" charset="0"/>
              </a:rPr>
              <a:t>3.   Decision tree classifier (dtc)</a:t>
            </a:r>
          </a:p>
          <a:p>
            <a:r>
              <a:rPr lang="en-IN" sz="2800" dirty="0">
                <a:latin typeface="Algerian" panose="04020705040A02060702" pitchFamily="82" charset="0"/>
              </a:rPr>
              <a:t>      (ON TRAINING)</a:t>
            </a:r>
            <a:endParaRPr lang="en-IN" sz="2800" dirty="0"/>
          </a:p>
        </p:txBody>
      </p:sp>
      <p:sp>
        <p:nvSpPr>
          <p:cNvPr id="4" name="TextBox 3">
            <a:extLst>
              <a:ext uri="{FF2B5EF4-FFF2-40B4-BE49-F238E27FC236}">
                <a16:creationId xmlns:a16="http://schemas.microsoft.com/office/drawing/2014/main" id="{0F36ECAD-8CFA-153C-9A83-DAE4A2E93FF6}"/>
              </a:ext>
            </a:extLst>
          </p:cNvPr>
          <p:cNvSpPr txBox="1"/>
          <p:nvPr/>
        </p:nvSpPr>
        <p:spPr>
          <a:xfrm>
            <a:off x="537099" y="1505897"/>
            <a:ext cx="2880804" cy="400110"/>
          </a:xfrm>
          <a:prstGeom prst="rect">
            <a:avLst/>
          </a:prstGeom>
          <a:noFill/>
        </p:spPr>
        <p:txBody>
          <a:bodyPr wrap="square" rtlCol="0">
            <a:spAutoFit/>
          </a:bodyPr>
          <a:lstStyle/>
          <a:p>
            <a:pPr marL="342900" indent="-342900">
              <a:buFont typeface="Wingdings" panose="05000000000000000000" pitchFamily="2" charset="2"/>
              <a:buChar char="Ø"/>
            </a:pPr>
            <a:r>
              <a:rPr lang="en-IN" sz="2000" b="1" dirty="0"/>
              <a:t>CONFUSION MATRIX </a:t>
            </a:r>
          </a:p>
        </p:txBody>
      </p:sp>
      <p:graphicFrame>
        <p:nvGraphicFramePr>
          <p:cNvPr id="5" name="Table 4">
            <a:extLst>
              <a:ext uri="{FF2B5EF4-FFF2-40B4-BE49-F238E27FC236}">
                <a16:creationId xmlns:a16="http://schemas.microsoft.com/office/drawing/2014/main" id="{DC1A1881-D0F3-29A4-B2AE-0ECBD6DEF9D6}"/>
              </a:ext>
            </a:extLst>
          </p:cNvPr>
          <p:cNvGraphicFramePr>
            <a:graphicFrameLocks noGrp="1"/>
          </p:cNvGraphicFramePr>
          <p:nvPr>
            <p:extLst>
              <p:ext uri="{D42A27DB-BD31-4B8C-83A1-F6EECF244321}">
                <p14:modId xmlns:p14="http://schemas.microsoft.com/office/powerpoint/2010/main" val="2277651532"/>
              </p:ext>
            </p:extLst>
          </p:nvPr>
        </p:nvGraphicFramePr>
        <p:xfrm>
          <a:off x="4764857" y="1813674"/>
          <a:ext cx="4193713" cy="1469146"/>
        </p:xfrm>
        <a:graphic>
          <a:graphicData uri="http://schemas.openxmlformats.org/drawingml/2006/table">
            <a:tbl>
              <a:tblPr firstRow="1" firstCol="1" bandRow="1">
                <a:tableStyleId>{93296810-A885-4BE3-A3E7-6D5BEEA58F35}</a:tableStyleId>
              </a:tblPr>
              <a:tblGrid>
                <a:gridCol w="481462">
                  <a:extLst>
                    <a:ext uri="{9D8B030D-6E8A-4147-A177-3AD203B41FA5}">
                      <a16:colId xmlns:a16="http://schemas.microsoft.com/office/drawing/2014/main" val="347632730"/>
                    </a:ext>
                  </a:extLst>
                </a:gridCol>
                <a:gridCol w="1145128">
                  <a:extLst>
                    <a:ext uri="{9D8B030D-6E8A-4147-A177-3AD203B41FA5}">
                      <a16:colId xmlns:a16="http://schemas.microsoft.com/office/drawing/2014/main" val="1206993650"/>
                    </a:ext>
                  </a:extLst>
                </a:gridCol>
                <a:gridCol w="1258415">
                  <a:extLst>
                    <a:ext uri="{9D8B030D-6E8A-4147-A177-3AD203B41FA5}">
                      <a16:colId xmlns:a16="http://schemas.microsoft.com/office/drawing/2014/main" val="1828110549"/>
                    </a:ext>
                  </a:extLst>
                </a:gridCol>
                <a:gridCol w="1308708">
                  <a:extLst>
                    <a:ext uri="{9D8B030D-6E8A-4147-A177-3AD203B41FA5}">
                      <a16:colId xmlns:a16="http://schemas.microsoft.com/office/drawing/2014/main" val="1773037813"/>
                    </a:ext>
                  </a:extLst>
                </a:gridCol>
              </a:tblGrid>
              <a:tr h="306684">
                <a:tc>
                  <a:txBody>
                    <a:bodyPr/>
                    <a:lstStyle/>
                    <a:p>
                      <a:endParaRPr lang="en-IN" dirty="0"/>
                    </a:p>
                  </a:txBody>
                  <a:tcPr/>
                </a:tc>
                <a:tc>
                  <a:txBody>
                    <a:bodyPr/>
                    <a:lstStyle/>
                    <a:p>
                      <a:pPr algn="ctr"/>
                      <a:r>
                        <a:rPr lang="en-IN" dirty="0"/>
                        <a:t>1</a:t>
                      </a:r>
                    </a:p>
                  </a:txBody>
                  <a:tcPr/>
                </a:tc>
                <a:tc>
                  <a:txBody>
                    <a:bodyPr/>
                    <a:lstStyle/>
                    <a:p>
                      <a:pPr algn="ctr"/>
                      <a:r>
                        <a:rPr lang="en-IN" dirty="0"/>
                        <a:t>2</a:t>
                      </a:r>
                    </a:p>
                  </a:txBody>
                  <a:tcPr/>
                </a:tc>
                <a:tc>
                  <a:txBody>
                    <a:bodyPr/>
                    <a:lstStyle/>
                    <a:p>
                      <a:pPr algn="ctr"/>
                      <a:r>
                        <a:rPr lang="en-IN" dirty="0"/>
                        <a:t>3</a:t>
                      </a:r>
                    </a:p>
                  </a:txBody>
                  <a:tcPr/>
                </a:tc>
                <a:extLst>
                  <a:ext uri="{0D108BD9-81ED-4DB2-BD59-A6C34878D82A}">
                    <a16:rowId xmlns:a16="http://schemas.microsoft.com/office/drawing/2014/main" val="2839491632"/>
                  </a:ext>
                </a:extLst>
              </a:tr>
              <a:tr h="352957">
                <a:tc>
                  <a:txBody>
                    <a:bodyPr/>
                    <a:lstStyle/>
                    <a:p>
                      <a:pPr algn="ctr"/>
                      <a:r>
                        <a:rPr lang="en-IN" dirty="0"/>
                        <a:t>1</a:t>
                      </a:r>
                    </a:p>
                  </a:txBody>
                  <a:tcPr/>
                </a:tc>
                <a:tc>
                  <a:txBody>
                    <a:bodyPr/>
                    <a:lstStyle/>
                    <a:p>
                      <a:pPr algn="ctr"/>
                      <a:r>
                        <a:rPr lang="en-IN" dirty="0"/>
                        <a:t>1233</a:t>
                      </a:r>
                    </a:p>
                  </a:txBody>
                  <a:tcPr>
                    <a:cell3D prstMaterial="dkEdge">
                      <a:bevel prst="riblet"/>
                      <a:lightRig rig="flood" dir="t"/>
                    </a:cell3D>
                  </a:tcPr>
                </a:tc>
                <a:tc>
                  <a:txBody>
                    <a:bodyPr/>
                    <a:lstStyle/>
                    <a:p>
                      <a:pPr algn="ctr"/>
                      <a:r>
                        <a:rPr lang="en-IN" dirty="0"/>
                        <a:t>4</a:t>
                      </a:r>
                    </a:p>
                  </a:txBody>
                  <a:tcPr>
                    <a:cell3D prstMaterial="dkEdge">
                      <a:bevel prst="riblet"/>
                      <a:lightRig rig="flood" dir="t"/>
                    </a:cell3D>
                  </a:tcPr>
                </a:tc>
                <a:tc>
                  <a:txBody>
                    <a:bodyPr/>
                    <a:lstStyle/>
                    <a:p>
                      <a:pPr algn="ctr"/>
                      <a:r>
                        <a:rPr lang="en-IN" dirty="0"/>
                        <a:t>0</a:t>
                      </a:r>
                    </a:p>
                  </a:txBody>
                  <a:tcPr>
                    <a:cell3D prstMaterial="dkEdge">
                      <a:bevel prst="riblet"/>
                      <a:lightRig rig="flood" dir="t"/>
                    </a:cell3D>
                  </a:tcPr>
                </a:tc>
                <a:extLst>
                  <a:ext uri="{0D108BD9-81ED-4DB2-BD59-A6C34878D82A}">
                    <a16:rowId xmlns:a16="http://schemas.microsoft.com/office/drawing/2014/main" val="1997313599"/>
                  </a:ext>
                </a:extLst>
              </a:tr>
              <a:tr h="371866">
                <a:tc>
                  <a:txBody>
                    <a:bodyPr/>
                    <a:lstStyle/>
                    <a:p>
                      <a:pPr algn="ctr"/>
                      <a:r>
                        <a:rPr lang="en-IN" dirty="0"/>
                        <a:t>2</a:t>
                      </a:r>
                    </a:p>
                  </a:txBody>
                  <a:tcPr/>
                </a:tc>
                <a:tc>
                  <a:txBody>
                    <a:bodyPr/>
                    <a:lstStyle/>
                    <a:p>
                      <a:pPr algn="ctr"/>
                      <a:r>
                        <a:rPr lang="en-IN" dirty="0"/>
                        <a:t>34</a:t>
                      </a:r>
                    </a:p>
                  </a:txBody>
                  <a:tcPr>
                    <a:cell3D prstMaterial="dkEdge">
                      <a:bevel prst="riblet"/>
                      <a:lightRig rig="flood" dir="t"/>
                    </a:cell3D>
                  </a:tcPr>
                </a:tc>
                <a:tc>
                  <a:txBody>
                    <a:bodyPr/>
                    <a:lstStyle/>
                    <a:p>
                      <a:pPr algn="ctr"/>
                      <a:r>
                        <a:rPr lang="en-IN" dirty="0"/>
                        <a:t>195</a:t>
                      </a:r>
                    </a:p>
                  </a:txBody>
                  <a:tcPr>
                    <a:cell3D prstMaterial="dkEdge">
                      <a:bevel prst="riblet"/>
                      <a:lightRig rig="flood" dir="t"/>
                    </a:cell3D>
                  </a:tcPr>
                </a:tc>
                <a:tc>
                  <a:txBody>
                    <a:bodyPr/>
                    <a:lstStyle/>
                    <a:p>
                      <a:pPr algn="ctr"/>
                      <a:r>
                        <a:rPr lang="en-IN" dirty="0"/>
                        <a:t>2</a:t>
                      </a:r>
                    </a:p>
                  </a:txBody>
                  <a:tcPr>
                    <a:cell3D prstMaterial="dkEdge">
                      <a:bevel prst="riblet"/>
                      <a:lightRig rig="flood" dir="t"/>
                    </a:cell3D>
                  </a:tcPr>
                </a:tc>
                <a:extLst>
                  <a:ext uri="{0D108BD9-81ED-4DB2-BD59-A6C34878D82A}">
                    <a16:rowId xmlns:a16="http://schemas.microsoft.com/office/drawing/2014/main" val="3970858879"/>
                  </a:ext>
                </a:extLst>
              </a:tr>
              <a:tr h="305137">
                <a:tc>
                  <a:txBody>
                    <a:bodyPr/>
                    <a:lstStyle/>
                    <a:p>
                      <a:pPr algn="ctr"/>
                      <a:r>
                        <a:rPr lang="en-IN" dirty="0"/>
                        <a:t>3</a:t>
                      </a:r>
                    </a:p>
                  </a:txBody>
                  <a:tcPr/>
                </a:tc>
                <a:tc>
                  <a:txBody>
                    <a:bodyPr/>
                    <a:lstStyle/>
                    <a:p>
                      <a:pPr algn="ctr"/>
                      <a:r>
                        <a:rPr lang="en-IN" dirty="0"/>
                        <a:t>6</a:t>
                      </a:r>
                    </a:p>
                  </a:txBody>
                  <a:tcPr>
                    <a:cell3D prstMaterial="dkEdge">
                      <a:bevel prst="riblet"/>
                      <a:lightRig rig="flood" dir="t"/>
                    </a:cell3D>
                  </a:tcPr>
                </a:tc>
                <a:tc>
                  <a:txBody>
                    <a:bodyPr/>
                    <a:lstStyle/>
                    <a:p>
                      <a:pPr algn="ctr"/>
                      <a:r>
                        <a:rPr lang="en-IN" dirty="0"/>
                        <a:t>8</a:t>
                      </a:r>
                    </a:p>
                  </a:txBody>
                  <a:tcPr>
                    <a:cell3D prstMaterial="dkEdge">
                      <a:bevel prst="riblet"/>
                      <a:lightRig rig="flood" dir="t"/>
                    </a:cell3D>
                  </a:tcPr>
                </a:tc>
                <a:tc>
                  <a:txBody>
                    <a:bodyPr/>
                    <a:lstStyle/>
                    <a:p>
                      <a:pPr algn="ctr"/>
                      <a:r>
                        <a:rPr lang="en-IN" dirty="0"/>
                        <a:t>118</a:t>
                      </a:r>
                    </a:p>
                  </a:txBody>
                  <a:tcPr>
                    <a:cell3D prstMaterial="dkEdge">
                      <a:bevel prst="riblet"/>
                      <a:lightRig rig="flood" dir="t"/>
                    </a:cell3D>
                  </a:tcPr>
                </a:tc>
                <a:extLst>
                  <a:ext uri="{0D108BD9-81ED-4DB2-BD59-A6C34878D82A}">
                    <a16:rowId xmlns:a16="http://schemas.microsoft.com/office/drawing/2014/main" val="2366251516"/>
                  </a:ext>
                </a:extLst>
              </a:tr>
            </a:tbl>
          </a:graphicData>
        </a:graphic>
      </p:graphicFrame>
      <p:sp>
        <p:nvSpPr>
          <p:cNvPr id="6" name="TextBox 5">
            <a:extLst>
              <a:ext uri="{FF2B5EF4-FFF2-40B4-BE49-F238E27FC236}">
                <a16:creationId xmlns:a16="http://schemas.microsoft.com/office/drawing/2014/main" id="{B5D466B8-8656-C92F-62EE-45E96956978B}"/>
              </a:ext>
            </a:extLst>
          </p:cNvPr>
          <p:cNvSpPr txBox="1"/>
          <p:nvPr/>
        </p:nvSpPr>
        <p:spPr>
          <a:xfrm>
            <a:off x="5743262" y="1549527"/>
            <a:ext cx="1923989" cy="307777"/>
          </a:xfrm>
          <a:prstGeom prst="rect">
            <a:avLst/>
          </a:prstGeom>
          <a:noFill/>
        </p:spPr>
        <p:txBody>
          <a:bodyPr wrap="square" rtlCol="0">
            <a:spAutoFit/>
          </a:bodyPr>
          <a:lstStyle/>
          <a:p>
            <a:pPr algn="ctr"/>
            <a:r>
              <a:rPr lang="en-IN" sz="1400" b="1" dirty="0"/>
              <a:t>Predicted Fetal Health</a:t>
            </a:r>
          </a:p>
        </p:txBody>
      </p:sp>
      <p:sp>
        <p:nvSpPr>
          <p:cNvPr id="8" name="TextBox 7">
            <a:extLst>
              <a:ext uri="{FF2B5EF4-FFF2-40B4-BE49-F238E27FC236}">
                <a16:creationId xmlns:a16="http://schemas.microsoft.com/office/drawing/2014/main" id="{25D9E003-5765-1659-5F11-5492D908B2A0}"/>
              </a:ext>
            </a:extLst>
          </p:cNvPr>
          <p:cNvSpPr txBox="1"/>
          <p:nvPr/>
        </p:nvSpPr>
        <p:spPr>
          <a:xfrm>
            <a:off x="4469620" y="1703415"/>
            <a:ext cx="400110" cy="1611666"/>
          </a:xfrm>
          <a:prstGeom prst="rect">
            <a:avLst/>
          </a:prstGeom>
          <a:noFill/>
        </p:spPr>
        <p:txBody>
          <a:bodyPr vert="vert270" wrap="square" rtlCol="0">
            <a:spAutoFit/>
          </a:bodyPr>
          <a:lstStyle/>
          <a:p>
            <a:r>
              <a:rPr lang="en-IN" sz="1400" b="1" dirty="0"/>
              <a:t>Actual Fetal Health</a:t>
            </a:r>
          </a:p>
        </p:txBody>
      </p:sp>
      <p:sp>
        <p:nvSpPr>
          <p:cNvPr id="9" name="TextBox 8">
            <a:extLst>
              <a:ext uri="{FF2B5EF4-FFF2-40B4-BE49-F238E27FC236}">
                <a16:creationId xmlns:a16="http://schemas.microsoft.com/office/drawing/2014/main" id="{3E20E137-904E-0F9C-AA89-20CFFA741211}"/>
              </a:ext>
            </a:extLst>
          </p:cNvPr>
          <p:cNvSpPr txBox="1"/>
          <p:nvPr/>
        </p:nvSpPr>
        <p:spPr>
          <a:xfrm>
            <a:off x="537099" y="3236627"/>
            <a:ext cx="9228338" cy="677108"/>
          </a:xfrm>
          <a:prstGeom prst="rect">
            <a:avLst/>
          </a:prstGeom>
          <a:noFill/>
        </p:spPr>
        <p:txBody>
          <a:bodyPr wrap="square" rtlCol="0">
            <a:spAutoFit/>
          </a:bodyPr>
          <a:lstStyle/>
          <a:p>
            <a:pPr marL="285750" indent="-285750">
              <a:buFont typeface="Wingdings" panose="05000000000000000000" pitchFamily="2" charset="2"/>
              <a:buChar char="Ø"/>
            </a:pPr>
            <a:r>
              <a:rPr lang="en-IN" sz="2000" b="1" dirty="0"/>
              <a:t>ACCURACY SCORE</a:t>
            </a:r>
          </a:p>
          <a:p>
            <a:r>
              <a:rPr lang="en-IN" dirty="0"/>
              <a:t>      Here accuracy score of training is 96.62%.</a:t>
            </a:r>
          </a:p>
        </p:txBody>
      </p:sp>
      <p:sp>
        <p:nvSpPr>
          <p:cNvPr id="12" name="TextBox 11">
            <a:extLst>
              <a:ext uri="{FF2B5EF4-FFF2-40B4-BE49-F238E27FC236}">
                <a16:creationId xmlns:a16="http://schemas.microsoft.com/office/drawing/2014/main" id="{CEDEFE14-012C-05EF-8A42-D13C0C5034A3}"/>
              </a:ext>
            </a:extLst>
          </p:cNvPr>
          <p:cNvSpPr txBox="1"/>
          <p:nvPr/>
        </p:nvSpPr>
        <p:spPr>
          <a:xfrm>
            <a:off x="537099" y="4208016"/>
            <a:ext cx="3519996" cy="400110"/>
          </a:xfrm>
          <a:prstGeom prst="rect">
            <a:avLst/>
          </a:prstGeom>
          <a:noFill/>
        </p:spPr>
        <p:txBody>
          <a:bodyPr wrap="square" rtlCol="0">
            <a:spAutoFit/>
          </a:bodyPr>
          <a:lstStyle/>
          <a:p>
            <a:pPr marL="285750" indent="-285750">
              <a:buFont typeface="Wingdings" panose="05000000000000000000" pitchFamily="2" charset="2"/>
              <a:buChar char="Ø"/>
            </a:pPr>
            <a:r>
              <a:rPr lang="en-IN" sz="2000" b="1" dirty="0"/>
              <a:t>CLASSIFICATION REPORT </a:t>
            </a:r>
          </a:p>
        </p:txBody>
      </p:sp>
      <p:graphicFrame>
        <p:nvGraphicFramePr>
          <p:cNvPr id="13" name="Table 12">
            <a:extLst>
              <a:ext uri="{FF2B5EF4-FFF2-40B4-BE49-F238E27FC236}">
                <a16:creationId xmlns:a16="http://schemas.microsoft.com/office/drawing/2014/main" id="{21B7FCFC-18C1-F4A1-86EA-E2AB47D0FB1C}"/>
              </a:ext>
            </a:extLst>
          </p:cNvPr>
          <p:cNvGraphicFramePr>
            <a:graphicFrameLocks noGrp="1"/>
          </p:cNvGraphicFramePr>
          <p:nvPr>
            <p:extLst>
              <p:ext uri="{D42A27DB-BD31-4B8C-83A1-F6EECF244321}">
                <p14:modId xmlns:p14="http://schemas.microsoft.com/office/powerpoint/2010/main" val="3277694043"/>
              </p:ext>
            </p:extLst>
          </p:nvPr>
        </p:nvGraphicFramePr>
        <p:xfrm>
          <a:off x="4720968" y="4301526"/>
          <a:ext cx="4281489" cy="1706117"/>
        </p:xfrm>
        <a:graphic>
          <a:graphicData uri="http://schemas.openxmlformats.org/drawingml/2006/table">
            <a:tbl>
              <a:tblPr firstRow="1" firstCol="1" bandRow="1">
                <a:tableStyleId>{93296810-A885-4BE3-A3E7-6D5BEEA58F35}</a:tableStyleId>
              </a:tblPr>
              <a:tblGrid>
                <a:gridCol w="491540">
                  <a:extLst>
                    <a:ext uri="{9D8B030D-6E8A-4147-A177-3AD203B41FA5}">
                      <a16:colId xmlns:a16="http://schemas.microsoft.com/office/drawing/2014/main" val="347632730"/>
                    </a:ext>
                  </a:extLst>
                </a:gridCol>
                <a:gridCol w="1169096">
                  <a:extLst>
                    <a:ext uri="{9D8B030D-6E8A-4147-A177-3AD203B41FA5}">
                      <a16:colId xmlns:a16="http://schemas.microsoft.com/office/drawing/2014/main" val="1206993650"/>
                    </a:ext>
                  </a:extLst>
                </a:gridCol>
                <a:gridCol w="1284754">
                  <a:extLst>
                    <a:ext uri="{9D8B030D-6E8A-4147-A177-3AD203B41FA5}">
                      <a16:colId xmlns:a16="http://schemas.microsoft.com/office/drawing/2014/main" val="1828110549"/>
                    </a:ext>
                  </a:extLst>
                </a:gridCol>
                <a:gridCol w="1336099">
                  <a:extLst>
                    <a:ext uri="{9D8B030D-6E8A-4147-A177-3AD203B41FA5}">
                      <a16:colId xmlns:a16="http://schemas.microsoft.com/office/drawing/2014/main" val="1773037813"/>
                    </a:ext>
                  </a:extLst>
                </a:gridCol>
              </a:tblGrid>
              <a:tr h="398510">
                <a:tc>
                  <a:txBody>
                    <a:bodyPr/>
                    <a:lstStyle/>
                    <a:p>
                      <a:endParaRPr lang="en-IN" dirty="0"/>
                    </a:p>
                  </a:txBody>
                  <a:tcPr/>
                </a:tc>
                <a:tc>
                  <a:txBody>
                    <a:bodyPr/>
                    <a:lstStyle/>
                    <a:p>
                      <a:pPr algn="ctr"/>
                      <a:r>
                        <a:rPr lang="en-IN" dirty="0"/>
                        <a:t>Precision</a:t>
                      </a:r>
                    </a:p>
                  </a:txBody>
                  <a:tcPr/>
                </a:tc>
                <a:tc>
                  <a:txBody>
                    <a:bodyPr/>
                    <a:lstStyle/>
                    <a:p>
                      <a:pPr algn="ctr"/>
                      <a:r>
                        <a:rPr lang="en-IN" dirty="0"/>
                        <a:t>Recall</a:t>
                      </a:r>
                    </a:p>
                  </a:txBody>
                  <a:tcPr/>
                </a:tc>
                <a:tc>
                  <a:txBody>
                    <a:bodyPr/>
                    <a:lstStyle/>
                    <a:p>
                      <a:pPr algn="ctr"/>
                      <a:r>
                        <a:rPr lang="en-IN" dirty="0"/>
                        <a:t>F-1 Score</a:t>
                      </a:r>
                    </a:p>
                  </a:txBody>
                  <a:tcPr/>
                </a:tc>
                <a:extLst>
                  <a:ext uri="{0D108BD9-81ED-4DB2-BD59-A6C34878D82A}">
                    <a16:rowId xmlns:a16="http://schemas.microsoft.com/office/drawing/2014/main" val="2839491632"/>
                  </a:ext>
                </a:extLst>
              </a:tr>
              <a:tr h="458638">
                <a:tc>
                  <a:txBody>
                    <a:bodyPr/>
                    <a:lstStyle/>
                    <a:p>
                      <a:pPr algn="ctr"/>
                      <a:r>
                        <a:rPr lang="en-IN" dirty="0"/>
                        <a:t>1</a:t>
                      </a:r>
                    </a:p>
                  </a:txBody>
                  <a:tcPr/>
                </a:tc>
                <a:tc>
                  <a:txBody>
                    <a:bodyPr/>
                    <a:lstStyle/>
                    <a:p>
                      <a:pPr algn="ctr"/>
                      <a:r>
                        <a:rPr lang="en-IN" dirty="0"/>
                        <a:t>0.97</a:t>
                      </a:r>
                    </a:p>
                  </a:txBody>
                  <a:tcPr>
                    <a:cell3D prstMaterial="dkEdge">
                      <a:bevel prst="riblet"/>
                      <a:lightRig rig="flood" dir="t"/>
                    </a:cell3D>
                  </a:tcPr>
                </a:tc>
                <a:tc>
                  <a:txBody>
                    <a:bodyPr/>
                    <a:lstStyle/>
                    <a:p>
                      <a:pPr algn="ctr"/>
                      <a:r>
                        <a:rPr lang="en-IN" dirty="0"/>
                        <a:t>1.00</a:t>
                      </a:r>
                    </a:p>
                  </a:txBody>
                  <a:tcPr>
                    <a:cell3D prstMaterial="dkEdge">
                      <a:bevel prst="riblet"/>
                      <a:lightRig rig="flood" dir="t"/>
                    </a:cell3D>
                  </a:tcPr>
                </a:tc>
                <a:tc>
                  <a:txBody>
                    <a:bodyPr/>
                    <a:lstStyle/>
                    <a:p>
                      <a:pPr algn="ctr"/>
                      <a:r>
                        <a:rPr lang="en-IN" dirty="0"/>
                        <a:t>0.98</a:t>
                      </a:r>
                    </a:p>
                  </a:txBody>
                  <a:tcPr>
                    <a:cell3D prstMaterial="dkEdge">
                      <a:bevel prst="riblet"/>
                      <a:lightRig rig="flood" dir="t"/>
                    </a:cell3D>
                  </a:tcPr>
                </a:tc>
                <a:extLst>
                  <a:ext uri="{0D108BD9-81ED-4DB2-BD59-A6C34878D82A}">
                    <a16:rowId xmlns:a16="http://schemas.microsoft.com/office/drawing/2014/main" val="1997313599"/>
                  </a:ext>
                </a:extLst>
              </a:tr>
              <a:tr h="483209">
                <a:tc>
                  <a:txBody>
                    <a:bodyPr/>
                    <a:lstStyle/>
                    <a:p>
                      <a:pPr algn="ctr"/>
                      <a:r>
                        <a:rPr lang="en-IN" dirty="0"/>
                        <a:t>2</a:t>
                      </a:r>
                    </a:p>
                  </a:txBody>
                  <a:tcPr/>
                </a:tc>
                <a:tc>
                  <a:txBody>
                    <a:bodyPr/>
                    <a:lstStyle/>
                    <a:p>
                      <a:pPr algn="ctr"/>
                      <a:r>
                        <a:rPr lang="en-IN" dirty="0"/>
                        <a:t>0.94</a:t>
                      </a:r>
                    </a:p>
                  </a:txBody>
                  <a:tcPr>
                    <a:cell3D prstMaterial="dkEdge">
                      <a:bevel prst="riblet"/>
                      <a:lightRig rig="flood" dir="t"/>
                    </a:cell3D>
                  </a:tcPr>
                </a:tc>
                <a:tc>
                  <a:txBody>
                    <a:bodyPr/>
                    <a:lstStyle/>
                    <a:p>
                      <a:pPr algn="ctr"/>
                      <a:r>
                        <a:rPr lang="en-IN" dirty="0"/>
                        <a:t>0.84</a:t>
                      </a:r>
                    </a:p>
                  </a:txBody>
                  <a:tcPr>
                    <a:cell3D prstMaterial="dkEdge">
                      <a:bevel prst="riblet"/>
                      <a:lightRig rig="flood" dir="t"/>
                    </a:cell3D>
                  </a:tcPr>
                </a:tc>
                <a:tc>
                  <a:txBody>
                    <a:bodyPr/>
                    <a:lstStyle/>
                    <a:p>
                      <a:pPr algn="ctr"/>
                      <a:r>
                        <a:rPr lang="en-IN" dirty="0"/>
                        <a:t>0.89</a:t>
                      </a:r>
                    </a:p>
                  </a:txBody>
                  <a:tcPr>
                    <a:cell3D prstMaterial="dkEdge">
                      <a:bevel prst="riblet"/>
                      <a:lightRig rig="flood" dir="t"/>
                    </a:cell3D>
                  </a:tcPr>
                </a:tc>
                <a:extLst>
                  <a:ext uri="{0D108BD9-81ED-4DB2-BD59-A6C34878D82A}">
                    <a16:rowId xmlns:a16="http://schemas.microsoft.com/office/drawing/2014/main" val="3970858879"/>
                  </a:ext>
                </a:extLst>
              </a:tr>
              <a:tr h="349268">
                <a:tc>
                  <a:txBody>
                    <a:bodyPr/>
                    <a:lstStyle/>
                    <a:p>
                      <a:pPr algn="ctr"/>
                      <a:r>
                        <a:rPr lang="en-IN" dirty="0"/>
                        <a:t>3</a:t>
                      </a:r>
                    </a:p>
                  </a:txBody>
                  <a:tcPr/>
                </a:tc>
                <a:tc>
                  <a:txBody>
                    <a:bodyPr/>
                    <a:lstStyle/>
                    <a:p>
                      <a:pPr algn="ctr"/>
                      <a:r>
                        <a:rPr lang="en-IN" dirty="0"/>
                        <a:t>0.98</a:t>
                      </a:r>
                    </a:p>
                  </a:txBody>
                  <a:tcPr>
                    <a:cell3D prstMaterial="dkEdge">
                      <a:bevel prst="riblet"/>
                      <a:lightRig rig="flood" dir="t"/>
                    </a:cell3D>
                  </a:tcPr>
                </a:tc>
                <a:tc>
                  <a:txBody>
                    <a:bodyPr/>
                    <a:lstStyle/>
                    <a:p>
                      <a:pPr algn="ctr"/>
                      <a:r>
                        <a:rPr lang="en-IN" dirty="0"/>
                        <a:t>0.89</a:t>
                      </a:r>
                    </a:p>
                  </a:txBody>
                  <a:tcPr>
                    <a:cell3D prstMaterial="dkEdge">
                      <a:bevel prst="riblet"/>
                      <a:lightRig rig="flood" dir="t"/>
                    </a:cell3D>
                  </a:tcPr>
                </a:tc>
                <a:tc>
                  <a:txBody>
                    <a:bodyPr/>
                    <a:lstStyle/>
                    <a:p>
                      <a:pPr algn="ctr"/>
                      <a:r>
                        <a:rPr lang="en-IN" dirty="0"/>
                        <a:t>0.94</a:t>
                      </a:r>
                    </a:p>
                  </a:txBody>
                  <a:tcPr>
                    <a:cell3D prstMaterial="dkEdge">
                      <a:bevel prst="riblet"/>
                      <a:lightRig rig="flood" dir="t"/>
                    </a:cell3D>
                  </a:tcPr>
                </a:tc>
                <a:extLst>
                  <a:ext uri="{0D108BD9-81ED-4DB2-BD59-A6C34878D82A}">
                    <a16:rowId xmlns:a16="http://schemas.microsoft.com/office/drawing/2014/main" val="2366251516"/>
                  </a:ext>
                </a:extLst>
              </a:tr>
            </a:tbl>
          </a:graphicData>
        </a:graphic>
      </p:graphicFrame>
    </p:spTree>
    <p:extLst>
      <p:ext uri="{BB962C8B-B14F-4D97-AF65-F5344CB8AC3E}">
        <p14:creationId xmlns:p14="http://schemas.microsoft.com/office/powerpoint/2010/main" val="197385207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10000"/>
            <a:alpha val="0"/>
          </a:schemeClr>
        </a:solidFill>
        <a:effectLst/>
      </p:bgPr>
    </p:bg>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id="{B196C236-E7D2-E9EB-BA88-06BC2ABFED0A}"/>
              </a:ext>
            </a:extLst>
          </p:cNvPr>
          <p:cNvSpPr txBox="1"/>
          <p:nvPr/>
        </p:nvSpPr>
        <p:spPr>
          <a:xfrm>
            <a:off x="537099" y="408395"/>
            <a:ext cx="8052047" cy="954107"/>
          </a:xfrm>
          <a:prstGeom prst="rect">
            <a:avLst/>
          </a:prstGeom>
          <a:noFill/>
        </p:spPr>
        <p:txBody>
          <a:bodyPr wrap="square" rtlCol="0">
            <a:spAutoFit/>
          </a:bodyPr>
          <a:lstStyle/>
          <a:p>
            <a:r>
              <a:rPr lang="en-IN" sz="2800" dirty="0">
                <a:latin typeface="Algerian" panose="04020705040A02060702" pitchFamily="82" charset="0"/>
              </a:rPr>
              <a:t>3.   Decision tree classifier (dtc)</a:t>
            </a:r>
          </a:p>
          <a:p>
            <a:r>
              <a:rPr lang="en-IN" sz="2800" dirty="0">
                <a:latin typeface="Algerian" panose="04020705040A02060702" pitchFamily="82" charset="0"/>
              </a:rPr>
              <a:t>      (ON TESTING)</a:t>
            </a:r>
            <a:endParaRPr lang="en-IN" sz="2800" dirty="0"/>
          </a:p>
        </p:txBody>
      </p:sp>
      <p:sp>
        <p:nvSpPr>
          <p:cNvPr id="4" name="TextBox 3">
            <a:extLst>
              <a:ext uri="{FF2B5EF4-FFF2-40B4-BE49-F238E27FC236}">
                <a16:creationId xmlns:a16="http://schemas.microsoft.com/office/drawing/2014/main" id="{0F36ECAD-8CFA-153C-9A83-DAE4A2E93FF6}"/>
              </a:ext>
            </a:extLst>
          </p:cNvPr>
          <p:cNvSpPr txBox="1"/>
          <p:nvPr/>
        </p:nvSpPr>
        <p:spPr>
          <a:xfrm>
            <a:off x="537099" y="1505897"/>
            <a:ext cx="2880804" cy="400110"/>
          </a:xfrm>
          <a:prstGeom prst="rect">
            <a:avLst/>
          </a:prstGeom>
          <a:noFill/>
        </p:spPr>
        <p:txBody>
          <a:bodyPr wrap="square" rtlCol="0">
            <a:spAutoFit/>
          </a:bodyPr>
          <a:lstStyle/>
          <a:p>
            <a:pPr marL="342900" indent="-342900">
              <a:buFont typeface="Wingdings" panose="05000000000000000000" pitchFamily="2" charset="2"/>
              <a:buChar char="Ø"/>
            </a:pPr>
            <a:r>
              <a:rPr lang="en-IN" sz="2000" b="1" dirty="0"/>
              <a:t>CONFUSION MATRIX </a:t>
            </a:r>
          </a:p>
        </p:txBody>
      </p:sp>
      <p:graphicFrame>
        <p:nvGraphicFramePr>
          <p:cNvPr id="5" name="Table 4">
            <a:extLst>
              <a:ext uri="{FF2B5EF4-FFF2-40B4-BE49-F238E27FC236}">
                <a16:creationId xmlns:a16="http://schemas.microsoft.com/office/drawing/2014/main" id="{DC1A1881-D0F3-29A4-B2AE-0ECBD6DEF9D6}"/>
              </a:ext>
            </a:extLst>
          </p:cNvPr>
          <p:cNvGraphicFramePr>
            <a:graphicFrameLocks noGrp="1"/>
          </p:cNvGraphicFramePr>
          <p:nvPr>
            <p:extLst>
              <p:ext uri="{D42A27DB-BD31-4B8C-83A1-F6EECF244321}">
                <p14:modId xmlns:p14="http://schemas.microsoft.com/office/powerpoint/2010/main" val="3374740764"/>
              </p:ext>
            </p:extLst>
          </p:nvPr>
        </p:nvGraphicFramePr>
        <p:xfrm>
          <a:off x="4764857" y="1813674"/>
          <a:ext cx="4193713" cy="1469146"/>
        </p:xfrm>
        <a:graphic>
          <a:graphicData uri="http://schemas.openxmlformats.org/drawingml/2006/table">
            <a:tbl>
              <a:tblPr firstRow="1" firstCol="1" bandRow="1">
                <a:tableStyleId>{93296810-A885-4BE3-A3E7-6D5BEEA58F35}</a:tableStyleId>
              </a:tblPr>
              <a:tblGrid>
                <a:gridCol w="481462">
                  <a:extLst>
                    <a:ext uri="{9D8B030D-6E8A-4147-A177-3AD203B41FA5}">
                      <a16:colId xmlns:a16="http://schemas.microsoft.com/office/drawing/2014/main" val="347632730"/>
                    </a:ext>
                  </a:extLst>
                </a:gridCol>
                <a:gridCol w="1145128">
                  <a:extLst>
                    <a:ext uri="{9D8B030D-6E8A-4147-A177-3AD203B41FA5}">
                      <a16:colId xmlns:a16="http://schemas.microsoft.com/office/drawing/2014/main" val="1206993650"/>
                    </a:ext>
                  </a:extLst>
                </a:gridCol>
                <a:gridCol w="1258415">
                  <a:extLst>
                    <a:ext uri="{9D8B030D-6E8A-4147-A177-3AD203B41FA5}">
                      <a16:colId xmlns:a16="http://schemas.microsoft.com/office/drawing/2014/main" val="1828110549"/>
                    </a:ext>
                  </a:extLst>
                </a:gridCol>
                <a:gridCol w="1308708">
                  <a:extLst>
                    <a:ext uri="{9D8B030D-6E8A-4147-A177-3AD203B41FA5}">
                      <a16:colId xmlns:a16="http://schemas.microsoft.com/office/drawing/2014/main" val="1773037813"/>
                    </a:ext>
                  </a:extLst>
                </a:gridCol>
              </a:tblGrid>
              <a:tr h="306684">
                <a:tc>
                  <a:txBody>
                    <a:bodyPr/>
                    <a:lstStyle/>
                    <a:p>
                      <a:endParaRPr lang="en-IN" dirty="0"/>
                    </a:p>
                  </a:txBody>
                  <a:tcPr/>
                </a:tc>
                <a:tc>
                  <a:txBody>
                    <a:bodyPr/>
                    <a:lstStyle/>
                    <a:p>
                      <a:pPr algn="ctr"/>
                      <a:r>
                        <a:rPr lang="en-IN" dirty="0"/>
                        <a:t>1</a:t>
                      </a:r>
                    </a:p>
                  </a:txBody>
                  <a:tcPr/>
                </a:tc>
                <a:tc>
                  <a:txBody>
                    <a:bodyPr/>
                    <a:lstStyle/>
                    <a:p>
                      <a:pPr algn="ctr"/>
                      <a:r>
                        <a:rPr lang="en-IN" dirty="0"/>
                        <a:t>2</a:t>
                      </a:r>
                    </a:p>
                  </a:txBody>
                  <a:tcPr/>
                </a:tc>
                <a:tc>
                  <a:txBody>
                    <a:bodyPr/>
                    <a:lstStyle/>
                    <a:p>
                      <a:pPr algn="ctr"/>
                      <a:r>
                        <a:rPr lang="en-IN" dirty="0"/>
                        <a:t>3</a:t>
                      </a:r>
                    </a:p>
                  </a:txBody>
                  <a:tcPr/>
                </a:tc>
                <a:extLst>
                  <a:ext uri="{0D108BD9-81ED-4DB2-BD59-A6C34878D82A}">
                    <a16:rowId xmlns:a16="http://schemas.microsoft.com/office/drawing/2014/main" val="2839491632"/>
                  </a:ext>
                </a:extLst>
              </a:tr>
              <a:tr h="352957">
                <a:tc>
                  <a:txBody>
                    <a:bodyPr/>
                    <a:lstStyle/>
                    <a:p>
                      <a:pPr algn="ctr"/>
                      <a:r>
                        <a:rPr lang="en-IN" dirty="0"/>
                        <a:t>1</a:t>
                      </a:r>
                    </a:p>
                  </a:txBody>
                  <a:tcPr/>
                </a:tc>
                <a:tc>
                  <a:txBody>
                    <a:bodyPr/>
                    <a:lstStyle/>
                    <a:p>
                      <a:pPr algn="ctr"/>
                      <a:r>
                        <a:rPr lang="en-IN" dirty="0"/>
                        <a:t>304</a:t>
                      </a:r>
                    </a:p>
                  </a:txBody>
                  <a:tcPr>
                    <a:cell3D prstMaterial="dkEdge">
                      <a:bevel prst="riblet"/>
                      <a:lightRig rig="flood" dir="t"/>
                    </a:cell3D>
                  </a:tcPr>
                </a:tc>
                <a:tc>
                  <a:txBody>
                    <a:bodyPr/>
                    <a:lstStyle/>
                    <a:p>
                      <a:pPr algn="ctr"/>
                      <a:r>
                        <a:rPr lang="en-IN" dirty="0"/>
                        <a:t>6</a:t>
                      </a:r>
                    </a:p>
                  </a:txBody>
                  <a:tcPr>
                    <a:cell3D prstMaterial="dkEdge">
                      <a:bevel prst="riblet"/>
                      <a:lightRig rig="flood" dir="t"/>
                    </a:cell3D>
                  </a:tcPr>
                </a:tc>
                <a:tc>
                  <a:txBody>
                    <a:bodyPr/>
                    <a:lstStyle/>
                    <a:p>
                      <a:pPr algn="ctr"/>
                      <a:r>
                        <a:rPr lang="en-IN" dirty="0"/>
                        <a:t>3</a:t>
                      </a:r>
                    </a:p>
                  </a:txBody>
                  <a:tcPr>
                    <a:cell3D prstMaterial="dkEdge">
                      <a:bevel prst="riblet"/>
                      <a:lightRig rig="flood" dir="t"/>
                    </a:cell3D>
                  </a:tcPr>
                </a:tc>
                <a:extLst>
                  <a:ext uri="{0D108BD9-81ED-4DB2-BD59-A6C34878D82A}">
                    <a16:rowId xmlns:a16="http://schemas.microsoft.com/office/drawing/2014/main" val="1997313599"/>
                  </a:ext>
                </a:extLst>
              </a:tr>
              <a:tr h="371866">
                <a:tc>
                  <a:txBody>
                    <a:bodyPr/>
                    <a:lstStyle/>
                    <a:p>
                      <a:pPr algn="ctr"/>
                      <a:r>
                        <a:rPr lang="en-IN" dirty="0"/>
                        <a:t>2</a:t>
                      </a:r>
                    </a:p>
                  </a:txBody>
                  <a:tcPr/>
                </a:tc>
                <a:tc>
                  <a:txBody>
                    <a:bodyPr/>
                    <a:lstStyle/>
                    <a:p>
                      <a:pPr algn="ctr"/>
                      <a:r>
                        <a:rPr lang="en-IN" dirty="0"/>
                        <a:t>21</a:t>
                      </a:r>
                    </a:p>
                  </a:txBody>
                  <a:tcPr>
                    <a:cell3D prstMaterial="dkEdge">
                      <a:bevel prst="riblet"/>
                      <a:lightRig rig="flood" dir="t"/>
                    </a:cell3D>
                  </a:tcPr>
                </a:tc>
                <a:tc>
                  <a:txBody>
                    <a:bodyPr/>
                    <a:lstStyle/>
                    <a:p>
                      <a:pPr algn="ctr"/>
                      <a:r>
                        <a:rPr lang="en-IN" dirty="0"/>
                        <a:t>32</a:t>
                      </a:r>
                    </a:p>
                  </a:txBody>
                  <a:tcPr>
                    <a:cell3D prstMaterial="dkEdge">
                      <a:bevel prst="riblet"/>
                      <a:lightRig rig="flood" dir="t"/>
                    </a:cell3D>
                  </a:tcPr>
                </a:tc>
                <a:tc>
                  <a:txBody>
                    <a:bodyPr/>
                    <a:lstStyle/>
                    <a:p>
                      <a:pPr algn="ctr"/>
                      <a:r>
                        <a:rPr lang="en-IN" dirty="0"/>
                        <a:t>6</a:t>
                      </a:r>
                    </a:p>
                  </a:txBody>
                  <a:tcPr>
                    <a:cell3D prstMaterial="dkEdge">
                      <a:bevel prst="riblet"/>
                      <a:lightRig rig="flood" dir="t"/>
                    </a:cell3D>
                  </a:tcPr>
                </a:tc>
                <a:extLst>
                  <a:ext uri="{0D108BD9-81ED-4DB2-BD59-A6C34878D82A}">
                    <a16:rowId xmlns:a16="http://schemas.microsoft.com/office/drawing/2014/main" val="3970858879"/>
                  </a:ext>
                </a:extLst>
              </a:tr>
              <a:tr h="305137">
                <a:tc>
                  <a:txBody>
                    <a:bodyPr/>
                    <a:lstStyle/>
                    <a:p>
                      <a:pPr algn="ctr"/>
                      <a:r>
                        <a:rPr lang="en-IN" dirty="0"/>
                        <a:t>3</a:t>
                      </a:r>
                    </a:p>
                  </a:txBody>
                  <a:tcPr/>
                </a:tc>
                <a:tc>
                  <a:txBody>
                    <a:bodyPr/>
                    <a:lstStyle/>
                    <a:p>
                      <a:pPr algn="ctr"/>
                      <a:r>
                        <a:rPr lang="en-IN" dirty="0"/>
                        <a:t>4</a:t>
                      </a:r>
                    </a:p>
                  </a:txBody>
                  <a:tcPr>
                    <a:cell3D prstMaterial="dkEdge">
                      <a:bevel prst="riblet"/>
                      <a:lightRig rig="flood" dir="t"/>
                    </a:cell3D>
                  </a:tcPr>
                </a:tc>
                <a:tc>
                  <a:txBody>
                    <a:bodyPr/>
                    <a:lstStyle/>
                    <a:p>
                      <a:pPr algn="ctr"/>
                      <a:r>
                        <a:rPr lang="en-IN" dirty="0"/>
                        <a:t>3</a:t>
                      </a:r>
                    </a:p>
                  </a:txBody>
                  <a:tcPr>
                    <a:cell3D prstMaterial="dkEdge">
                      <a:bevel prst="riblet"/>
                      <a:lightRig rig="flood" dir="t"/>
                    </a:cell3D>
                  </a:tcPr>
                </a:tc>
                <a:tc>
                  <a:txBody>
                    <a:bodyPr/>
                    <a:lstStyle/>
                    <a:p>
                      <a:pPr algn="ctr"/>
                      <a:r>
                        <a:rPr lang="en-IN" dirty="0"/>
                        <a:t>21</a:t>
                      </a:r>
                    </a:p>
                  </a:txBody>
                  <a:tcPr>
                    <a:cell3D prstMaterial="dkEdge">
                      <a:bevel prst="riblet"/>
                      <a:lightRig rig="flood" dir="t"/>
                    </a:cell3D>
                  </a:tcPr>
                </a:tc>
                <a:extLst>
                  <a:ext uri="{0D108BD9-81ED-4DB2-BD59-A6C34878D82A}">
                    <a16:rowId xmlns:a16="http://schemas.microsoft.com/office/drawing/2014/main" val="2366251516"/>
                  </a:ext>
                </a:extLst>
              </a:tr>
            </a:tbl>
          </a:graphicData>
        </a:graphic>
      </p:graphicFrame>
      <p:sp>
        <p:nvSpPr>
          <p:cNvPr id="6" name="TextBox 5">
            <a:extLst>
              <a:ext uri="{FF2B5EF4-FFF2-40B4-BE49-F238E27FC236}">
                <a16:creationId xmlns:a16="http://schemas.microsoft.com/office/drawing/2014/main" id="{B5D466B8-8656-C92F-62EE-45E96956978B}"/>
              </a:ext>
            </a:extLst>
          </p:cNvPr>
          <p:cNvSpPr txBox="1"/>
          <p:nvPr/>
        </p:nvSpPr>
        <p:spPr>
          <a:xfrm>
            <a:off x="5743262" y="1549527"/>
            <a:ext cx="1923989" cy="307777"/>
          </a:xfrm>
          <a:prstGeom prst="rect">
            <a:avLst/>
          </a:prstGeom>
          <a:noFill/>
        </p:spPr>
        <p:txBody>
          <a:bodyPr wrap="square" rtlCol="0">
            <a:spAutoFit/>
          </a:bodyPr>
          <a:lstStyle/>
          <a:p>
            <a:pPr algn="ctr"/>
            <a:r>
              <a:rPr lang="en-IN" sz="1400" b="1" dirty="0"/>
              <a:t>Predicted Fetal Health</a:t>
            </a:r>
          </a:p>
        </p:txBody>
      </p:sp>
      <p:sp>
        <p:nvSpPr>
          <p:cNvPr id="8" name="TextBox 7">
            <a:extLst>
              <a:ext uri="{FF2B5EF4-FFF2-40B4-BE49-F238E27FC236}">
                <a16:creationId xmlns:a16="http://schemas.microsoft.com/office/drawing/2014/main" id="{25D9E003-5765-1659-5F11-5492D908B2A0}"/>
              </a:ext>
            </a:extLst>
          </p:cNvPr>
          <p:cNvSpPr txBox="1"/>
          <p:nvPr/>
        </p:nvSpPr>
        <p:spPr>
          <a:xfrm>
            <a:off x="4469620" y="1703415"/>
            <a:ext cx="400110" cy="1611666"/>
          </a:xfrm>
          <a:prstGeom prst="rect">
            <a:avLst/>
          </a:prstGeom>
          <a:noFill/>
        </p:spPr>
        <p:txBody>
          <a:bodyPr vert="vert270" wrap="square" rtlCol="0">
            <a:spAutoFit/>
          </a:bodyPr>
          <a:lstStyle/>
          <a:p>
            <a:r>
              <a:rPr lang="en-IN" sz="1400" b="1" dirty="0"/>
              <a:t>Actual Fetal Health</a:t>
            </a:r>
          </a:p>
        </p:txBody>
      </p:sp>
      <p:sp>
        <p:nvSpPr>
          <p:cNvPr id="9" name="TextBox 8">
            <a:extLst>
              <a:ext uri="{FF2B5EF4-FFF2-40B4-BE49-F238E27FC236}">
                <a16:creationId xmlns:a16="http://schemas.microsoft.com/office/drawing/2014/main" id="{3E20E137-904E-0F9C-AA89-20CFFA741211}"/>
              </a:ext>
            </a:extLst>
          </p:cNvPr>
          <p:cNvSpPr txBox="1"/>
          <p:nvPr/>
        </p:nvSpPr>
        <p:spPr>
          <a:xfrm>
            <a:off x="537099" y="3236627"/>
            <a:ext cx="9228338" cy="677108"/>
          </a:xfrm>
          <a:prstGeom prst="rect">
            <a:avLst/>
          </a:prstGeom>
          <a:noFill/>
        </p:spPr>
        <p:txBody>
          <a:bodyPr wrap="square" rtlCol="0">
            <a:spAutoFit/>
          </a:bodyPr>
          <a:lstStyle/>
          <a:p>
            <a:pPr marL="285750" indent="-285750">
              <a:buFont typeface="Wingdings" panose="05000000000000000000" pitchFamily="2" charset="2"/>
              <a:buChar char="Ø"/>
            </a:pPr>
            <a:r>
              <a:rPr lang="en-IN" sz="2000" b="1" dirty="0"/>
              <a:t>ACCURACY SCORE</a:t>
            </a:r>
          </a:p>
          <a:p>
            <a:r>
              <a:rPr lang="en-IN" dirty="0"/>
              <a:t>      Here accuracy score of training is 89.25%.</a:t>
            </a:r>
          </a:p>
        </p:txBody>
      </p:sp>
      <p:sp>
        <p:nvSpPr>
          <p:cNvPr id="12" name="TextBox 11">
            <a:extLst>
              <a:ext uri="{FF2B5EF4-FFF2-40B4-BE49-F238E27FC236}">
                <a16:creationId xmlns:a16="http://schemas.microsoft.com/office/drawing/2014/main" id="{CEDEFE14-012C-05EF-8A42-D13C0C5034A3}"/>
              </a:ext>
            </a:extLst>
          </p:cNvPr>
          <p:cNvSpPr txBox="1"/>
          <p:nvPr/>
        </p:nvSpPr>
        <p:spPr>
          <a:xfrm>
            <a:off x="537099" y="4208016"/>
            <a:ext cx="3519996" cy="400110"/>
          </a:xfrm>
          <a:prstGeom prst="rect">
            <a:avLst/>
          </a:prstGeom>
          <a:noFill/>
        </p:spPr>
        <p:txBody>
          <a:bodyPr wrap="square" rtlCol="0">
            <a:spAutoFit/>
          </a:bodyPr>
          <a:lstStyle/>
          <a:p>
            <a:pPr marL="285750" indent="-285750">
              <a:buFont typeface="Wingdings" panose="05000000000000000000" pitchFamily="2" charset="2"/>
              <a:buChar char="Ø"/>
            </a:pPr>
            <a:r>
              <a:rPr lang="en-IN" sz="2000" b="1" dirty="0"/>
              <a:t>CLASSIFICATION REPORT </a:t>
            </a:r>
          </a:p>
        </p:txBody>
      </p:sp>
      <p:graphicFrame>
        <p:nvGraphicFramePr>
          <p:cNvPr id="13" name="Table 12">
            <a:extLst>
              <a:ext uri="{FF2B5EF4-FFF2-40B4-BE49-F238E27FC236}">
                <a16:creationId xmlns:a16="http://schemas.microsoft.com/office/drawing/2014/main" id="{21B7FCFC-18C1-F4A1-86EA-E2AB47D0FB1C}"/>
              </a:ext>
            </a:extLst>
          </p:cNvPr>
          <p:cNvGraphicFramePr>
            <a:graphicFrameLocks noGrp="1"/>
          </p:cNvGraphicFramePr>
          <p:nvPr>
            <p:extLst>
              <p:ext uri="{D42A27DB-BD31-4B8C-83A1-F6EECF244321}">
                <p14:modId xmlns:p14="http://schemas.microsoft.com/office/powerpoint/2010/main" val="2407668654"/>
              </p:ext>
            </p:extLst>
          </p:nvPr>
        </p:nvGraphicFramePr>
        <p:xfrm>
          <a:off x="4720968" y="4301526"/>
          <a:ext cx="4281489" cy="1706117"/>
        </p:xfrm>
        <a:graphic>
          <a:graphicData uri="http://schemas.openxmlformats.org/drawingml/2006/table">
            <a:tbl>
              <a:tblPr firstRow="1" firstCol="1" bandRow="1">
                <a:tableStyleId>{93296810-A885-4BE3-A3E7-6D5BEEA58F35}</a:tableStyleId>
              </a:tblPr>
              <a:tblGrid>
                <a:gridCol w="491540">
                  <a:extLst>
                    <a:ext uri="{9D8B030D-6E8A-4147-A177-3AD203B41FA5}">
                      <a16:colId xmlns:a16="http://schemas.microsoft.com/office/drawing/2014/main" val="347632730"/>
                    </a:ext>
                  </a:extLst>
                </a:gridCol>
                <a:gridCol w="1169096">
                  <a:extLst>
                    <a:ext uri="{9D8B030D-6E8A-4147-A177-3AD203B41FA5}">
                      <a16:colId xmlns:a16="http://schemas.microsoft.com/office/drawing/2014/main" val="1206993650"/>
                    </a:ext>
                  </a:extLst>
                </a:gridCol>
                <a:gridCol w="1284754">
                  <a:extLst>
                    <a:ext uri="{9D8B030D-6E8A-4147-A177-3AD203B41FA5}">
                      <a16:colId xmlns:a16="http://schemas.microsoft.com/office/drawing/2014/main" val="1828110549"/>
                    </a:ext>
                  </a:extLst>
                </a:gridCol>
                <a:gridCol w="1336099">
                  <a:extLst>
                    <a:ext uri="{9D8B030D-6E8A-4147-A177-3AD203B41FA5}">
                      <a16:colId xmlns:a16="http://schemas.microsoft.com/office/drawing/2014/main" val="1773037813"/>
                    </a:ext>
                  </a:extLst>
                </a:gridCol>
              </a:tblGrid>
              <a:tr h="398510">
                <a:tc>
                  <a:txBody>
                    <a:bodyPr/>
                    <a:lstStyle/>
                    <a:p>
                      <a:endParaRPr lang="en-IN" dirty="0"/>
                    </a:p>
                  </a:txBody>
                  <a:tcPr/>
                </a:tc>
                <a:tc>
                  <a:txBody>
                    <a:bodyPr/>
                    <a:lstStyle/>
                    <a:p>
                      <a:pPr algn="ctr"/>
                      <a:r>
                        <a:rPr lang="en-IN" dirty="0"/>
                        <a:t>Precision</a:t>
                      </a:r>
                    </a:p>
                  </a:txBody>
                  <a:tcPr/>
                </a:tc>
                <a:tc>
                  <a:txBody>
                    <a:bodyPr/>
                    <a:lstStyle/>
                    <a:p>
                      <a:pPr algn="ctr"/>
                      <a:r>
                        <a:rPr lang="en-IN" dirty="0"/>
                        <a:t>Recall</a:t>
                      </a:r>
                    </a:p>
                  </a:txBody>
                  <a:tcPr/>
                </a:tc>
                <a:tc>
                  <a:txBody>
                    <a:bodyPr/>
                    <a:lstStyle/>
                    <a:p>
                      <a:pPr algn="ctr"/>
                      <a:r>
                        <a:rPr lang="en-IN" dirty="0"/>
                        <a:t>F-1 Score</a:t>
                      </a:r>
                    </a:p>
                  </a:txBody>
                  <a:tcPr/>
                </a:tc>
                <a:extLst>
                  <a:ext uri="{0D108BD9-81ED-4DB2-BD59-A6C34878D82A}">
                    <a16:rowId xmlns:a16="http://schemas.microsoft.com/office/drawing/2014/main" val="2839491632"/>
                  </a:ext>
                </a:extLst>
              </a:tr>
              <a:tr h="458638">
                <a:tc>
                  <a:txBody>
                    <a:bodyPr/>
                    <a:lstStyle/>
                    <a:p>
                      <a:pPr algn="ctr"/>
                      <a:r>
                        <a:rPr lang="en-IN" dirty="0"/>
                        <a:t>1</a:t>
                      </a:r>
                    </a:p>
                  </a:txBody>
                  <a:tcPr/>
                </a:tc>
                <a:tc>
                  <a:txBody>
                    <a:bodyPr/>
                    <a:lstStyle/>
                    <a:p>
                      <a:pPr algn="ctr"/>
                      <a:r>
                        <a:rPr lang="en-IN" dirty="0"/>
                        <a:t>0.92</a:t>
                      </a:r>
                    </a:p>
                  </a:txBody>
                  <a:tcPr>
                    <a:cell3D prstMaterial="dkEdge">
                      <a:bevel prst="riblet"/>
                      <a:lightRig rig="flood" dir="t"/>
                    </a:cell3D>
                  </a:tcPr>
                </a:tc>
                <a:tc>
                  <a:txBody>
                    <a:bodyPr/>
                    <a:lstStyle/>
                    <a:p>
                      <a:pPr algn="ctr"/>
                      <a:r>
                        <a:rPr lang="en-IN" dirty="0"/>
                        <a:t>0.97</a:t>
                      </a:r>
                    </a:p>
                  </a:txBody>
                  <a:tcPr>
                    <a:cell3D prstMaterial="dkEdge">
                      <a:bevel prst="riblet"/>
                      <a:lightRig rig="flood" dir="t"/>
                    </a:cell3D>
                  </a:tcPr>
                </a:tc>
                <a:tc>
                  <a:txBody>
                    <a:bodyPr/>
                    <a:lstStyle/>
                    <a:p>
                      <a:pPr algn="ctr"/>
                      <a:r>
                        <a:rPr lang="en-IN" dirty="0"/>
                        <a:t>0.95</a:t>
                      </a:r>
                    </a:p>
                  </a:txBody>
                  <a:tcPr>
                    <a:cell3D prstMaterial="dkEdge">
                      <a:bevel prst="riblet"/>
                      <a:lightRig rig="flood" dir="t"/>
                    </a:cell3D>
                  </a:tcPr>
                </a:tc>
                <a:extLst>
                  <a:ext uri="{0D108BD9-81ED-4DB2-BD59-A6C34878D82A}">
                    <a16:rowId xmlns:a16="http://schemas.microsoft.com/office/drawing/2014/main" val="1997313599"/>
                  </a:ext>
                </a:extLst>
              </a:tr>
              <a:tr h="483209">
                <a:tc>
                  <a:txBody>
                    <a:bodyPr/>
                    <a:lstStyle/>
                    <a:p>
                      <a:pPr algn="ctr"/>
                      <a:r>
                        <a:rPr lang="en-IN" dirty="0"/>
                        <a:t>2</a:t>
                      </a:r>
                    </a:p>
                  </a:txBody>
                  <a:tcPr/>
                </a:tc>
                <a:tc>
                  <a:txBody>
                    <a:bodyPr/>
                    <a:lstStyle/>
                    <a:p>
                      <a:pPr algn="ctr"/>
                      <a:r>
                        <a:rPr lang="en-IN" dirty="0"/>
                        <a:t>0.78</a:t>
                      </a:r>
                    </a:p>
                  </a:txBody>
                  <a:tcPr>
                    <a:cell3D prstMaterial="dkEdge">
                      <a:bevel prst="riblet"/>
                      <a:lightRig rig="flood" dir="t"/>
                    </a:cell3D>
                  </a:tcPr>
                </a:tc>
                <a:tc>
                  <a:txBody>
                    <a:bodyPr/>
                    <a:lstStyle/>
                    <a:p>
                      <a:pPr algn="ctr"/>
                      <a:r>
                        <a:rPr lang="en-IN" dirty="0"/>
                        <a:t>0.54</a:t>
                      </a:r>
                    </a:p>
                  </a:txBody>
                  <a:tcPr>
                    <a:cell3D prstMaterial="dkEdge">
                      <a:bevel prst="riblet"/>
                      <a:lightRig rig="flood" dir="t"/>
                    </a:cell3D>
                  </a:tcPr>
                </a:tc>
                <a:tc>
                  <a:txBody>
                    <a:bodyPr/>
                    <a:lstStyle/>
                    <a:p>
                      <a:pPr algn="ctr"/>
                      <a:r>
                        <a:rPr lang="en-IN" dirty="0"/>
                        <a:t>0.64</a:t>
                      </a:r>
                    </a:p>
                  </a:txBody>
                  <a:tcPr>
                    <a:cell3D prstMaterial="dkEdge">
                      <a:bevel prst="riblet"/>
                      <a:lightRig rig="flood" dir="t"/>
                    </a:cell3D>
                  </a:tcPr>
                </a:tc>
                <a:extLst>
                  <a:ext uri="{0D108BD9-81ED-4DB2-BD59-A6C34878D82A}">
                    <a16:rowId xmlns:a16="http://schemas.microsoft.com/office/drawing/2014/main" val="3970858879"/>
                  </a:ext>
                </a:extLst>
              </a:tr>
              <a:tr h="349268">
                <a:tc>
                  <a:txBody>
                    <a:bodyPr/>
                    <a:lstStyle/>
                    <a:p>
                      <a:pPr algn="ctr"/>
                      <a:r>
                        <a:rPr lang="en-IN" dirty="0"/>
                        <a:t>3</a:t>
                      </a:r>
                    </a:p>
                  </a:txBody>
                  <a:tcPr/>
                </a:tc>
                <a:tc>
                  <a:txBody>
                    <a:bodyPr/>
                    <a:lstStyle/>
                    <a:p>
                      <a:pPr algn="ctr"/>
                      <a:r>
                        <a:rPr lang="en-IN" dirty="0"/>
                        <a:t>0.70</a:t>
                      </a:r>
                    </a:p>
                  </a:txBody>
                  <a:tcPr>
                    <a:cell3D prstMaterial="dkEdge">
                      <a:bevel prst="riblet"/>
                      <a:lightRig rig="flood" dir="t"/>
                    </a:cell3D>
                  </a:tcPr>
                </a:tc>
                <a:tc>
                  <a:txBody>
                    <a:bodyPr/>
                    <a:lstStyle/>
                    <a:p>
                      <a:pPr algn="ctr"/>
                      <a:r>
                        <a:rPr lang="en-IN" dirty="0"/>
                        <a:t>0.75</a:t>
                      </a:r>
                    </a:p>
                  </a:txBody>
                  <a:tcPr>
                    <a:cell3D prstMaterial="dkEdge">
                      <a:bevel prst="riblet"/>
                      <a:lightRig rig="flood" dir="t"/>
                    </a:cell3D>
                  </a:tcPr>
                </a:tc>
                <a:tc>
                  <a:txBody>
                    <a:bodyPr/>
                    <a:lstStyle/>
                    <a:p>
                      <a:pPr algn="ctr"/>
                      <a:r>
                        <a:rPr lang="en-IN" dirty="0"/>
                        <a:t>0.72</a:t>
                      </a:r>
                    </a:p>
                  </a:txBody>
                  <a:tcPr>
                    <a:cell3D prstMaterial="dkEdge">
                      <a:bevel prst="riblet"/>
                      <a:lightRig rig="flood" dir="t"/>
                    </a:cell3D>
                  </a:tcPr>
                </a:tc>
                <a:extLst>
                  <a:ext uri="{0D108BD9-81ED-4DB2-BD59-A6C34878D82A}">
                    <a16:rowId xmlns:a16="http://schemas.microsoft.com/office/drawing/2014/main" val="2366251516"/>
                  </a:ext>
                </a:extLst>
              </a:tr>
            </a:tbl>
          </a:graphicData>
        </a:graphic>
      </p:graphicFrame>
    </p:spTree>
    <p:extLst>
      <p:ext uri="{BB962C8B-B14F-4D97-AF65-F5344CB8AC3E}">
        <p14:creationId xmlns:p14="http://schemas.microsoft.com/office/powerpoint/2010/main" val="125059291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id="{A3D0BE82-9C7E-26BD-623D-657E90A18B2D}"/>
              </a:ext>
            </a:extLst>
          </p:cNvPr>
          <p:cNvSpPr txBox="1"/>
          <p:nvPr/>
        </p:nvSpPr>
        <p:spPr>
          <a:xfrm>
            <a:off x="852256" y="2068497"/>
            <a:ext cx="8096435" cy="2585323"/>
          </a:xfrm>
          <a:prstGeom prst="rect">
            <a:avLst/>
          </a:prstGeom>
          <a:noFill/>
        </p:spPr>
        <p:txBody>
          <a:bodyPr wrap="square" rtlCol="0">
            <a:spAutoFit/>
          </a:bodyPr>
          <a:lstStyle/>
          <a:p>
            <a:pPr algn="just"/>
            <a:r>
              <a:rPr lang="en-US" sz="2400" dirty="0">
                <a:solidFill>
                  <a:srgbClr val="000000"/>
                </a:solidFill>
                <a:latin typeface="+mj-lt"/>
              </a:rPr>
              <a:t>When I check </a:t>
            </a:r>
            <a:r>
              <a:rPr lang="en-US" sz="2400" i="0" dirty="0">
                <a:solidFill>
                  <a:srgbClr val="000000"/>
                </a:solidFill>
                <a:effectLst/>
                <a:latin typeface="+mj-lt"/>
              </a:rPr>
              <a:t>prediction of </a:t>
            </a:r>
            <a:r>
              <a:rPr lang="en-US" sz="2400" dirty="0">
                <a:solidFill>
                  <a:srgbClr val="000000"/>
                </a:solidFill>
                <a:latin typeface="+mj-lt"/>
              </a:rPr>
              <a:t>our RFC</a:t>
            </a:r>
            <a:r>
              <a:rPr lang="en-US" sz="2400" i="0" dirty="0">
                <a:solidFill>
                  <a:srgbClr val="000000"/>
                </a:solidFill>
                <a:effectLst/>
                <a:latin typeface="+mj-lt"/>
              </a:rPr>
              <a:t> model with the outer data which is not included in training and testing data of the model.</a:t>
            </a:r>
          </a:p>
          <a:p>
            <a:endParaRPr lang="en-US" sz="2400" dirty="0">
              <a:solidFill>
                <a:srgbClr val="000000"/>
              </a:solidFill>
              <a:latin typeface="+mj-lt"/>
            </a:endParaRPr>
          </a:p>
          <a:p>
            <a:endParaRPr lang="en-US" sz="2400" i="0" dirty="0">
              <a:solidFill>
                <a:srgbClr val="000000"/>
              </a:solidFill>
              <a:effectLst/>
              <a:latin typeface="+mj-lt"/>
            </a:endParaRPr>
          </a:p>
          <a:p>
            <a:endParaRPr lang="en-US" sz="2400" i="0" dirty="0">
              <a:solidFill>
                <a:srgbClr val="000000"/>
              </a:solidFill>
              <a:effectLst/>
              <a:latin typeface="+mj-lt"/>
            </a:endParaRPr>
          </a:p>
          <a:p>
            <a:pPr marL="342900" indent="-342900">
              <a:buFont typeface="Wingdings" panose="05000000000000000000" pitchFamily="2" charset="2"/>
              <a:buChar char="v"/>
            </a:pPr>
            <a:r>
              <a:rPr lang="en-US" sz="2400" dirty="0">
                <a:solidFill>
                  <a:srgbClr val="000000"/>
                </a:solidFill>
                <a:latin typeface="+mj-lt"/>
              </a:rPr>
              <a:t>It correctly predict 4 fetal health out of 4.</a:t>
            </a:r>
            <a:endParaRPr lang="en-US" sz="2400" i="0" dirty="0">
              <a:solidFill>
                <a:srgbClr val="000000"/>
              </a:solidFill>
              <a:effectLst/>
              <a:latin typeface="+mj-lt"/>
            </a:endParaRPr>
          </a:p>
          <a:p>
            <a:endParaRPr lang="en-IN" dirty="0"/>
          </a:p>
        </p:txBody>
      </p:sp>
    </p:spTree>
    <p:extLst>
      <p:ext uri="{BB962C8B-B14F-4D97-AF65-F5344CB8AC3E}">
        <p14:creationId xmlns:p14="http://schemas.microsoft.com/office/powerpoint/2010/main" val="2724401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id="{3B58C259-D480-2C06-2912-DE351432A6BB}"/>
              </a:ext>
            </a:extLst>
          </p:cNvPr>
          <p:cNvSpPr txBox="1"/>
          <p:nvPr/>
        </p:nvSpPr>
        <p:spPr>
          <a:xfrm>
            <a:off x="506027" y="648070"/>
            <a:ext cx="8780016" cy="646331"/>
          </a:xfrm>
          <a:prstGeom prst="rect">
            <a:avLst/>
          </a:prstGeom>
          <a:noFill/>
        </p:spPr>
        <p:txBody>
          <a:bodyPr wrap="square" rtlCol="0">
            <a:spAutoFit/>
          </a:bodyPr>
          <a:lstStyle/>
          <a:p>
            <a:r>
              <a:rPr lang="en-IN" sz="3600" dirty="0">
                <a:latin typeface="Algerian" panose="04020705040A02060702" pitchFamily="82" charset="0"/>
              </a:rPr>
              <a:t>COMPARISION OF MODEL’S ACCURACY : -</a:t>
            </a:r>
          </a:p>
        </p:txBody>
      </p:sp>
      <p:pic>
        <p:nvPicPr>
          <p:cNvPr id="4" name="Picture 3">
            <a:extLst>
              <a:ext uri="{FF2B5EF4-FFF2-40B4-BE49-F238E27FC236}">
                <a16:creationId xmlns:a16="http://schemas.microsoft.com/office/drawing/2014/main" id="{22542D97-2292-C9FF-03CC-A13DC3D40616}"/>
              </a:ext>
            </a:extLst>
          </p:cNvPr>
          <p:cNvPicPr>
            <a:picLocks noChangeAspect="1"/>
          </p:cNvPicPr>
          <p:nvPr/>
        </p:nvPicPr>
        <p:blipFill>
          <a:blip r:embed="rId4"/>
          <a:stretch>
            <a:fillRect/>
          </a:stretch>
        </p:blipFill>
        <p:spPr>
          <a:xfrm>
            <a:off x="3271375" y="1553268"/>
            <a:ext cx="5400675" cy="4124325"/>
          </a:xfrm>
          <a:prstGeom prst="rect">
            <a:avLst/>
          </a:prstGeom>
        </p:spPr>
      </p:pic>
      <p:sp>
        <p:nvSpPr>
          <p:cNvPr id="5" name="TextBox 4">
            <a:extLst>
              <a:ext uri="{FF2B5EF4-FFF2-40B4-BE49-F238E27FC236}">
                <a16:creationId xmlns:a16="http://schemas.microsoft.com/office/drawing/2014/main" id="{9D90D8AF-229E-F217-E03E-AE83CB3CC228}"/>
              </a:ext>
            </a:extLst>
          </p:cNvPr>
          <p:cNvSpPr txBox="1"/>
          <p:nvPr/>
        </p:nvSpPr>
        <p:spPr>
          <a:xfrm>
            <a:off x="506027" y="5983550"/>
            <a:ext cx="8780016" cy="369332"/>
          </a:xfrm>
          <a:prstGeom prst="rect">
            <a:avLst/>
          </a:prstGeom>
          <a:noFill/>
        </p:spPr>
        <p:txBody>
          <a:bodyPr wrap="square" rtlCol="0">
            <a:spAutoFit/>
          </a:bodyPr>
          <a:lstStyle/>
          <a:p>
            <a:pPr marL="285750" indent="-285750">
              <a:buFont typeface="Wingdings" panose="05000000000000000000" pitchFamily="2" charset="2"/>
              <a:buChar char="v"/>
            </a:pPr>
            <a:r>
              <a:rPr lang="en-IN" dirty="0"/>
              <a:t>RANDOM FOREST CLASSIFIER GIVING MAXIMUM ACCURACY.</a:t>
            </a:r>
          </a:p>
        </p:txBody>
      </p:sp>
    </p:spTree>
    <p:extLst>
      <p:ext uri="{BB962C8B-B14F-4D97-AF65-F5344CB8AC3E}">
        <p14:creationId xmlns:p14="http://schemas.microsoft.com/office/powerpoint/2010/main" val="247145144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id="{250FD754-FFC1-2CB0-05F3-D6541E5D8476}"/>
              </a:ext>
            </a:extLst>
          </p:cNvPr>
          <p:cNvSpPr txBox="1"/>
          <p:nvPr/>
        </p:nvSpPr>
        <p:spPr>
          <a:xfrm>
            <a:off x="479393" y="621437"/>
            <a:ext cx="7270813" cy="830997"/>
          </a:xfrm>
          <a:prstGeom prst="rect">
            <a:avLst/>
          </a:prstGeom>
          <a:noFill/>
        </p:spPr>
        <p:txBody>
          <a:bodyPr wrap="square" rtlCol="0">
            <a:spAutoFit/>
          </a:bodyPr>
          <a:lstStyle/>
          <a:p>
            <a:pPr marL="342900" indent="-342900">
              <a:buFont typeface="Courier New" panose="02070309020205020404" pitchFamily="49" charset="0"/>
              <a:buChar char="o"/>
            </a:pPr>
            <a:r>
              <a:rPr lang="en-IN" sz="2400" dirty="0"/>
              <a:t>AS WE KNOW OUR DATA IS IMBALANCED. SO, WE HAVE TO FIND WHICH MODEL GIVE BEST F-1 SCORE.</a:t>
            </a:r>
          </a:p>
        </p:txBody>
      </p:sp>
      <p:graphicFrame>
        <p:nvGraphicFramePr>
          <p:cNvPr id="4" name="Table 3">
            <a:extLst>
              <a:ext uri="{FF2B5EF4-FFF2-40B4-BE49-F238E27FC236}">
                <a16:creationId xmlns:a16="http://schemas.microsoft.com/office/drawing/2014/main" id="{C460CA6E-9B85-8773-AAC5-2B9955437288}"/>
              </a:ext>
            </a:extLst>
          </p:cNvPr>
          <p:cNvGraphicFramePr>
            <a:graphicFrameLocks noGrp="1"/>
          </p:cNvGraphicFramePr>
          <p:nvPr>
            <p:extLst>
              <p:ext uri="{D42A27DB-BD31-4B8C-83A1-F6EECF244321}">
                <p14:modId xmlns:p14="http://schemas.microsoft.com/office/powerpoint/2010/main" val="564092139"/>
              </p:ext>
            </p:extLst>
          </p:nvPr>
        </p:nvGraphicFramePr>
        <p:xfrm>
          <a:off x="443883" y="1617306"/>
          <a:ext cx="3355760" cy="1913826"/>
        </p:xfrm>
        <a:graphic>
          <a:graphicData uri="http://schemas.openxmlformats.org/drawingml/2006/table">
            <a:tbl>
              <a:tblPr firstRow="1" firstCol="1" bandRow="1">
                <a:tableStyleId>{93296810-A885-4BE3-A3E7-6D5BEEA58F35}</a:tableStyleId>
              </a:tblPr>
              <a:tblGrid>
                <a:gridCol w="457445">
                  <a:extLst>
                    <a:ext uri="{9D8B030D-6E8A-4147-A177-3AD203B41FA5}">
                      <a16:colId xmlns:a16="http://schemas.microsoft.com/office/drawing/2014/main" val="347632730"/>
                    </a:ext>
                  </a:extLst>
                </a:gridCol>
                <a:gridCol w="1097701">
                  <a:extLst>
                    <a:ext uri="{9D8B030D-6E8A-4147-A177-3AD203B41FA5}">
                      <a16:colId xmlns:a16="http://schemas.microsoft.com/office/drawing/2014/main" val="1206993650"/>
                    </a:ext>
                  </a:extLst>
                </a:gridCol>
                <a:gridCol w="779682">
                  <a:extLst>
                    <a:ext uri="{9D8B030D-6E8A-4147-A177-3AD203B41FA5}">
                      <a16:colId xmlns:a16="http://schemas.microsoft.com/office/drawing/2014/main" val="1828110549"/>
                    </a:ext>
                  </a:extLst>
                </a:gridCol>
                <a:gridCol w="1020932">
                  <a:extLst>
                    <a:ext uri="{9D8B030D-6E8A-4147-A177-3AD203B41FA5}">
                      <a16:colId xmlns:a16="http://schemas.microsoft.com/office/drawing/2014/main" val="1773037813"/>
                    </a:ext>
                  </a:extLst>
                </a:gridCol>
              </a:tblGrid>
              <a:tr h="652407">
                <a:tc>
                  <a:txBody>
                    <a:bodyPr/>
                    <a:lstStyle/>
                    <a:p>
                      <a:pPr algn="ctr"/>
                      <a:r>
                        <a:rPr lang="en-IN" sz="1100" dirty="0">
                          <a:highlight>
                            <a:srgbClr val="FF0000"/>
                          </a:highlight>
                        </a:rPr>
                        <a:t>RFC</a:t>
                      </a:r>
                    </a:p>
                  </a:txBody>
                  <a:tcPr/>
                </a:tc>
                <a:tc>
                  <a:txBody>
                    <a:bodyPr/>
                    <a:lstStyle/>
                    <a:p>
                      <a:pPr algn="ctr"/>
                      <a:r>
                        <a:rPr lang="en-IN" dirty="0"/>
                        <a:t>Precision</a:t>
                      </a:r>
                    </a:p>
                  </a:txBody>
                  <a:tcPr/>
                </a:tc>
                <a:tc>
                  <a:txBody>
                    <a:bodyPr/>
                    <a:lstStyle/>
                    <a:p>
                      <a:pPr algn="ctr"/>
                      <a:r>
                        <a:rPr lang="en-IN" dirty="0"/>
                        <a:t>Recall</a:t>
                      </a:r>
                    </a:p>
                  </a:txBody>
                  <a:tcPr/>
                </a:tc>
                <a:tc>
                  <a:txBody>
                    <a:bodyPr/>
                    <a:lstStyle/>
                    <a:p>
                      <a:pPr algn="ctr"/>
                      <a:r>
                        <a:rPr lang="en-IN" dirty="0"/>
                        <a:t>F-1 Score</a:t>
                      </a:r>
                    </a:p>
                  </a:txBody>
                  <a:tcPr/>
                </a:tc>
                <a:extLst>
                  <a:ext uri="{0D108BD9-81ED-4DB2-BD59-A6C34878D82A}">
                    <a16:rowId xmlns:a16="http://schemas.microsoft.com/office/drawing/2014/main" val="2839491632"/>
                  </a:ext>
                </a:extLst>
              </a:tr>
              <a:tr h="432716">
                <a:tc>
                  <a:txBody>
                    <a:bodyPr/>
                    <a:lstStyle/>
                    <a:p>
                      <a:pPr algn="ctr"/>
                      <a:r>
                        <a:rPr lang="en-IN" dirty="0"/>
                        <a:t>1</a:t>
                      </a:r>
                    </a:p>
                  </a:txBody>
                  <a:tcPr/>
                </a:tc>
                <a:tc>
                  <a:txBody>
                    <a:bodyPr/>
                    <a:lstStyle/>
                    <a:p>
                      <a:pPr algn="ctr"/>
                      <a:r>
                        <a:rPr lang="en-IN" dirty="0"/>
                        <a:t>0.94</a:t>
                      </a:r>
                    </a:p>
                  </a:txBody>
                  <a:tcPr>
                    <a:cell3D prstMaterial="dkEdge">
                      <a:bevel prst="riblet"/>
                      <a:lightRig rig="flood" dir="t"/>
                    </a:cell3D>
                  </a:tcPr>
                </a:tc>
                <a:tc>
                  <a:txBody>
                    <a:bodyPr/>
                    <a:lstStyle/>
                    <a:p>
                      <a:pPr algn="ctr"/>
                      <a:r>
                        <a:rPr lang="en-IN" dirty="0"/>
                        <a:t>0.98</a:t>
                      </a:r>
                    </a:p>
                  </a:txBody>
                  <a:tcPr>
                    <a:cell3D prstMaterial="dkEdge">
                      <a:bevel prst="riblet"/>
                      <a:lightRig rig="flood" dir="t"/>
                    </a:cell3D>
                  </a:tcPr>
                </a:tc>
                <a:tc>
                  <a:txBody>
                    <a:bodyPr/>
                    <a:lstStyle/>
                    <a:p>
                      <a:pPr algn="ctr"/>
                      <a:r>
                        <a:rPr lang="en-IN" dirty="0"/>
                        <a:t>0.96</a:t>
                      </a:r>
                    </a:p>
                  </a:txBody>
                  <a:tcPr>
                    <a:cell3D prstMaterial="dkEdge">
                      <a:bevel prst="riblet"/>
                      <a:lightRig rig="flood" dir="t"/>
                    </a:cell3D>
                  </a:tcPr>
                </a:tc>
                <a:extLst>
                  <a:ext uri="{0D108BD9-81ED-4DB2-BD59-A6C34878D82A}">
                    <a16:rowId xmlns:a16="http://schemas.microsoft.com/office/drawing/2014/main" val="1997313599"/>
                  </a:ext>
                </a:extLst>
              </a:tr>
              <a:tr h="455899">
                <a:tc>
                  <a:txBody>
                    <a:bodyPr/>
                    <a:lstStyle/>
                    <a:p>
                      <a:pPr algn="ctr"/>
                      <a:r>
                        <a:rPr lang="en-IN" dirty="0"/>
                        <a:t>2</a:t>
                      </a:r>
                    </a:p>
                  </a:txBody>
                  <a:tcPr/>
                </a:tc>
                <a:tc>
                  <a:txBody>
                    <a:bodyPr/>
                    <a:lstStyle/>
                    <a:p>
                      <a:pPr algn="ctr"/>
                      <a:r>
                        <a:rPr lang="en-IN" dirty="0"/>
                        <a:t>0.90</a:t>
                      </a:r>
                    </a:p>
                  </a:txBody>
                  <a:tcPr>
                    <a:cell3D prstMaterial="dkEdge">
                      <a:bevel prst="riblet"/>
                      <a:lightRig rig="flood" dir="t"/>
                    </a:cell3D>
                  </a:tcPr>
                </a:tc>
                <a:tc>
                  <a:txBody>
                    <a:bodyPr/>
                    <a:lstStyle/>
                    <a:p>
                      <a:pPr algn="ctr"/>
                      <a:r>
                        <a:rPr lang="en-IN" dirty="0"/>
                        <a:t>0.64</a:t>
                      </a:r>
                    </a:p>
                  </a:txBody>
                  <a:tcPr>
                    <a:cell3D prstMaterial="dkEdge">
                      <a:bevel prst="riblet"/>
                      <a:lightRig rig="flood" dir="t"/>
                    </a:cell3D>
                  </a:tcPr>
                </a:tc>
                <a:tc>
                  <a:txBody>
                    <a:bodyPr/>
                    <a:lstStyle/>
                    <a:p>
                      <a:pPr algn="ctr"/>
                      <a:r>
                        <a:rPr lang="en-IN" dirty="0"/>
                        <a:t>0.75</a:t>
                      </a:r>
                    </a:p>
                  </a:txBody>
                  <a:tcPr>
                    <a:cell3D prstMaterial="dkEdge">
                      <a:bevel prst="riblet"/>
                      <a:lightRig rig="flood" dir="t"/>
                    </a:cell3D>
                  </a:tcPr>
                </a:tc>
                <a:extLst>
                  <a:ext uri="{0D108BD9-81ED-4DB2-BD59-A6C34878D82A}">
                    <a16:rowId xmlns:a16="http://schemas.microsoft.com/office/drawing/2014/main" val="3970858879"/>
                  </a:ext>
                </a:extLst>
              </a:tr>
              <a:tr h="372804">
                <a:tc>
                  <a:txBody>
                    <a:bodyPr/>
                    <a:lstStyle/>
                    <a:p>
                      <a:pPr algn="ctr"/>
                      <a:r>
                        <a:rPr lang="en-IN" dirty="0"/>
                        <a:t>3</a:t>
                      </a:r>
                    </a:p>
                  </a:txBody>
                  <a:tcPr/>
                </a:tc>
                <a:tc>
                  <a:txBody>
                    <a:bodyPr/>
                    <a:lstStyle/>
                    <a:p>
                      <a:pPr algn="ctr"/>
                      <a:r>
                        <a:rPr lang="en-IN" dirty="0"/>
                        <a:t>0.83</a:t>
                      </a:r>
                    </a:p>
                  </a:txBody>
                  <a:tcPr>
                    <a:cell3D prstMaterial="dkEdge">
                      <a:bevel prst="riblet"/>
                      <a:lightRig rig="flood" dir="t"/>
                    </a:cell3D>
                  </a:tcPr>
                </a:tc>
                <a:tc>
                  <a:txBody>
                    <a:bodyPr/>
                    <a:lstStyle/>
                    <a:p>
                      <a:pPr algn="ctr"/>
                      <a:r>
                        <a:rPr lang="en-IN" dirty="0"/>
                        <a:t>0.89</a:t>
                      </a:r>
                    </a:p>
                  </a:txBody>
                  <a:tcPr>
                    <a:cell3D prstMaterial="dkEdge">
                      <a:bevel prst="riblet"/>
                      <a:lightRig rig="flood" dir="t"/>
                    </a:cell3D>
                  </a:tcPr>
                </a:tc>
                <a:tc>
                  <a:txBody>
                    <a:bodyPr/>
                    <a:lstStyle/>
                    <a:p>
                      <a:pPr algn="ctr"/>
                      <a:r>
                        <a:rPr lang="en-IN" dirty="0"/>
                        <a:t>0.86</a:t>
                      </a:r>
                    </a:p>
                  </a:txBody>
                  <a:tcPr>
                    <a:cell3D prstMaterial="dkEdge">
                      <a:bevel prst="riblet"/>
                      <a:lightRig rig="flood" dir="t"/>
                    </a:cell3D>
                  </a:tcPr>
                </a:tc>
                <a:extLst>
                  <a:ext uri="{0D108BD9-81ED-4DB2-BD59-A6C34878D82A}">
                    <a16:rowId xmlns:a16="http://schemas.microsoft.com/office/drawing/2014/main" val="2366251516"/>
                  </a:ext>
                </a:extLst>
              </a:tr>
            </a:tbl>
          </a:graphicData>
        </a:graphic>
      </p:graphicFrame>
      <p:graphicFrame>
        <p:nvGraphicFramePr>
          <p:cNvPr id="5" name="Table 4">
            <a:extLst>
              <a:ext uri="{FF2B5EF4-FFF2-40B4-BE49-F238E27FC236}">
                <a16:creationId xmlns:a16="http://schemas.microsoft.com/office/drawing/2014/main" id="{6859346D-73E2-652E-DA88-8F8900D6A326}"/>
              </a:ext>
            </a:extLst>
          </p:cNvPr>
          <p:cNvGraphicFramePr>
            <a:graphicFrameLocks noGrp="1"/>
          </p:cNvGraphicFramePr>
          <p:nvPr>
            <p:extLst>
              <p:ext uri="{D42A27DB-BD31-4B8C-83A1-F6EECF244321}">
                <p14:modId xmlns:p14="http://schemas.microsoft.com/office/powerpoint/2010/main" val="1248474375"/>
              </p:ext>
            </p:extLst>
          </p:nvPr>
        </p:nvGraphicFramePr>
        <p:xfrm>
          <a:off x="3897298" y="2909695"/>
          <a:ext cx="3413467" cy="1904609"/>
        </p:xfrm>
        <a:graphic>
          <a:graphicData uri="http://schemas.openxmlformats.org/drawingml/2006/table">
            <a:tbl>
              <a:tblPr firstRow="1" firstCol="1" bandRow="1">
                <a:tableStyleId>{93296810-A885-4BE3-A3E7-6D5BEEA58F35}</a:tableStyleId>
              </a:tblPr>
              <a:tblGrid>
                <a:gridCol w="466081">
                  <a:extLst>
                    <a:ext uri="{9D8B030D-6E8A-4147-A177-3AD203B41FA5}">
                      <a16:colId xmlns:a16="http://schemas.microsoft.com/office/drawing/2014/main" val="347632730"/>
                    </a:ext>
                  </a:extLst>
                </a:gridCol>
                <a:gridCol w="1118587">
                  <a:extLst>
                    <a:ext uri="{9D8B030D-6E8A-4147-A177-3AD203B41FA5}">
                      <a16:colId xmlns:a16="http://schemas.microsoft.com/office/drawing/2014/main" val="1206993650"/>
                    </a:ext>
                  </a:extLst>
                </a:gridCol>
                <a:gridCol w="816745">
                  <a:extLst>
                    <a:ext uri="{9D8B030D-6E8A-4147-A177-3AD203B41FA5}">
                      <a16:colId xmlns:a16="http://schemas.microsoft.com/office/drawing/2014/main" val="1828110549"/>
                    </a:ext>
                  </a:extLst>
                </a:gridCol>
                <a:gridCol w="1012054">
                  <a:extLst>
                    <a:ext uri="{9D8B030D-6E8A-4147-A177-3AD203B41FA5}">
                      <a16:colId xmlns:a16="http://schemas.microsoft.com/office/drawing/2014/main" val="1773037813"/>
                    </a:ext>
                  </a:extLst>
                </a:gridCol>
              </a:tblGrid>
              <a:tr h="633582">
                <a:tc>
                  <a:txBody>
                    <a:bodyPr/>
                    <a:lstStyle/>
                    <a:p>
                      <a:r>
                        <a:rPr lang="en-IN" sz="1100" dirty="0">
                          <a:highlight>
                            <a:srgbClr val="FF0000"/>
                          </a:highlight>
                        </a:rPr>
                        <a:t>SVC</a:t>
                      </a:r>
                    </a:p>
                  </a:txBody>
                  <a:tcPr/>
                </a:tc>
                <a:tc>
                  <a:txBody>
                    <a:bodyPr/>
                    <a:lstStyle/>
                    <a:p>
                      <a:pPr algn="ctr"/>
                      <a:r>
                        <a:rPr lang="en-IN" dirty="0"/>
                        <a:t>Precision</a:t>
                      </a:r>
                    </a:p>
                  </a:txBody>
                  <a:tcPr/>
                </a:tc>
                <a:tc>
                  <a:txBody>
                    <a:bodyPr/>
                    <a:lstStyle/>
                    <a:p>
                      <a:pPr algn="ctr"/>
                      <a:r>
                        <a:rPr lang="en-IN" dirty="0"/>
                        <a:t>Recall</a:t>
                      </a:r>
                    </a:p>
                  </a:txBody>
                  <a:tcPr/>
                </a:tc>
                <a:tc>
                  <a:txBody>
                    <a:bodyPr/>
                    <a:lstStyle/>
                    <a:p>
                      <a:pPr algn="ctr"/>
                      <a:r>
                        <a:rPr lang="en-IN" dirty="0"/>
                        <a:t>F-1 Score</a:t>
                      </a:r>
                    </a:p>
                  </a:txBody>
                  <a:tcPr/>
                </a:tc>
                <a:extLst>
                  <a:ext uri="{0D108BD9-81ED-4DB2-BD59-A6C34878D82A}">
                    <a16:rowId xmlns:a16="http://schemas.microsoft.com/office/drawing/2014/main" val="2839491632"/>
                  </a:ext>
                </a:extLst>
              </a:tr>
              <a:tr h="437661">
                <a:tc>
                  <a:txBody>
                    <a:bodyPr/>
                    <a:lstStyle/>
                    <a:p>
                      <a:pPr algn="ctr"/>
                      <a:r>
                        <a:rPr lang="en-IN" dirty="0"/>
                        <a:t>1</a:t>
                      </a:r>
                    </a:p>
                  </a:txBody>
                  <a:tcPr/>
                </a:tc>
                <a:tc>
                  <a:txBody>
                    <a:bodyPr/>
                    <a:lstStyle/>
                    <a:p>
                      <a:pPr algn="ctr"/>
                      <a:r>
                        <a:rPr lang="en-IN" dirty="0"/>
                        <a:t>0.93</a:t>
                      </a:r>
                    </a:p>
                  </a:txBody>
                  <a:tcPr>
                    <a:cell3D prstMaterial="dkEdge">
                      <a:bevel prst="riblet"/>
                      <a:lightRig rig="flood" dir="t"/>
                    </a:cell3D>
                  </a:tcPr>
                </a:tc>
                <a:tc>
                  <a:txBody>
                    <a:bodyPr/>
                    <a:lstStyle/>
                    <a:p>
                      <a:pPr algn="ctr"/>
                      <a:r>
                        <a:rPr lang="en-IN" dirty="0"/>
                        <a:t>0.98</a:t>
                      </a:r>
                    </a:p>
                  </a:txBody>
                  <a:tcPr>
                    <a:cell3D prstMaterial="dkEdge">
                      <a:bevel prst="riblet"/>
                      <a:lightRig rig="flood" dir="t"/>
                    </a:cell3D>
                  </a:tcPr>
                </a:tc>
                <a:tc>
                  <a:txBody>
                    <a:bodyPr/>
                    <a:lstStyle/>
                    <a:p>
                      <a:pPr algn="ctr"/>
                      <a:r>
                        <a:rPr lang="en-IN" dirty="0"/>
                        <a:t>0.95</a:t>
                      </a:r>
                    </a:p>
                  </a:txBody>
                  <a:tcPr>
                    <a:cell3D prstMaterial="dkEdge">
                      <a:bevel prst="riblet"/>
                      <a:lightRig rig="flood" dir="t"/>
                    </a:cell3D>
                  </a:tcPr>
                </a:tc>
                <a:extLst>
                  <a:ext uri="{0D108BD9-81ED-4DB2-BD59-A6C34878D82A}">
                    <a16:rowId xmlns:a16="http://schemas.microsoft.com/office/drawing/2014/main" val="1997313599"/>
                  </a:ext>
                </a:extLst>
              </a:tr>
              <a:tr h="461108">
                <a:tc>
                  <a:txBody>
                    <a:bodyPr/>
                    <a:lstStyle/>
                    <a:p>
                      <a:pPr algn="ctr"/>
                      <a:r>
                        <a:rPr lang="en-IN" dirty="0"/>
                        <a:t>2</a:t>
                      </a:r>
                    </a:p>
                  </a:txBody>
                  <a:tcPr/>
                </a:tc>
                <a:tc>
                  <a:txBody>
                    <a:bodyPr/>
                    <a:lstStyle/>
                    <a:p>
                      <a:pPr algn="ctr"/>
                      <a:r>
                        <a:rPr lang="en-IN" dirty="0"/>
                        <a:t>0.81</a:t>
                      </a:r>
                    </a:p>
                  </a:txBody>
                  <a:tcPr>
                    <a:cell3D prstMaterial="dkEdge">
                      <a:bevel prst="riblet"/>
                      <a:lightRig rig="flood" dir="t"/>
                    </a:cell3D>
                  </a:tcPr>
                </a:tc>
                <a:tc>
                  <a:txBody>
                    <a:bodyPr/>
                    <a:lstStyle/>
                    <a:p>
                      <a:pPr algn="ctr"/>
                      <a:r>
                        <a:rPr lang="en-IN" dirty="0"/>
                        <a:t>0.64</a:t>
                      </a:r>
                    </a:p>
                  </a:txBody>
                  <a:tcPr>
                    <a:cell3D prstMaterial="dkEdge">
                      <a:bevel prst="riblet"/>
                      <a:lightRig rig="flood" dir="t"/>
                    </a:cell3D>
                  </a:tcPr>
                </a:tc>
                <a:tc>
                  <a:txBody>
                    <a:bodyPr/>
                    <a:lstStyle/>
                    <a:p>
                      <a:pPr algn="ctr"/>
                      <a:r>
                        <a:rPr lang="en-IN" dirty="0"/>
                        <a:t>0.72</a:t>
                      </a:r>
                    </a:p>
                  </a:txBody>
                  <a:tcPr>
                    <a:cell3D prstMaterial="dkEdge">
                      <a:bevel prst="riblet"/>
                      <a:lightRig rig="flood" dir="t"/>
                    </a:cell3D>
                  </a:tcPr>
                </a:tc>
                <a:extLst>
                  <a:ext uri="{0D108BD9-81ED-4DB2-BD59-A6C34878D82A}">
                    <a16:rowId xmlns:a16="http://schemas.microsoft.com/office/drawing/2014/main" val="3970858879"/>
                  </a:ext>
                </a:extLst>
              </a:tr>
              <a:tr h="362047">
                <a:tc>
                  <a:txBody>
                    <a:bodyPr/>
                    <a:lstStyle/>
                    <a:p>
                      <a:pPr algn="ctr"/>
                      <a:r>
                        <a:rPr lang="en-IN" dirty="0"/>
                        <a:t>3</a:t>
                      </a:r>
                    </a:p>
                  </a:txBody>
                  <a:tcPr/>
                </a:tc>
                <a:tc>
                  <a:txBody>
                    <a:bodyPr/>
                    <a:lstStyle/>
                    <a:p>
                      <a:pPr algn="ctr"/>
                      <a:r>
                        <a:rPr lang="en-IN" dirty="0"/>
                        <a:t>0.91</a:t>
                      </a:r>
                    </a:p>
                  </a:txBody>
                  <a:tcPr>
                    <a:cell3D prstMaterial="dkEdge">
                      <a:bevel prst="riblet"/>
                      <a:lightRig rig="flood" dir="t"/>
                    </a:cell3D>
                  </a:tcPr>
                </a:tc>
                <a:tc>
                  <a:txBody>
                    <a:bodyPr/>
                    <a:lstStyle/>
                    <a:p>
                      <a:pPr algn="ctr"/>
                      <a:r>
                        <a:rPr lang="en-IN" dirty="0"/>
                        <a:t>0.75</a:t>
                      </a:r>
                    </a:p>
                  </a:txBody>
                  <a:tcPr>
                    <a:cell3D prstMaterial="dkEdge">
                      <a:bevel prst="riblet"/>
                      <a:lightRig rig="flood" dir="t"/>
                    </a:cell3D>
                  </a:tcPr>
                </a:tc>
                <a:tc>
                  <a:txBody>
                    <a:bodyPr/>
                    <a:lstStyle/>
                    <a:p>
                      <a:pPr algn="ctr"/>
                      <a:r>
                        <a:rPr lang="en-IN" dirty="0"/>
                        <a:t>0.82</a:t>
                      </a:r>
                    </a:p>
                  </a:txBody>
                  <a:tcPr>
                    <a:cell3D prstMaterial="dkEdge">
                      <a:bevel prst="riblet"/>
                      <a:lightRig rig="flood" dir="t"/>
                    </a:cell3D>
                  </a:tcPr>
                </a:tc>
                <a:extLst>
                  <a:ext uri="{0D108BD9-81ED-4DB2-BD59-A6C34878D82A}">
                    <a16:rowId xmlns:a16="http://schemas.microsoft.com/office/drawing/2014/main" val="2366251516"/>
                  </a:ext>
                </a:extLst>
              </a:tr>
            </a:tbl>
          </a:graphicData>
        </a:graphic>
      </p:graphicFrame>
      <p:graphicFrame>
        <p:nvGraphicFramePr>
          <p:cNvPr id="6" name="Table 5">
            <a:extLst>
              <a:ext uri="{FF2B5EF4-FFF2-40B4-BE49-F238E27FC236}">
                <a16:creationId xmlns:a16="http://schemas.microsoft.com/office/drawing/2014/main" id="{4F4BB449-5FDB-74B6-9107-5E398308F859}"/>
              </a:ext>
            </a:extLst>
          </p:cNvPr>
          <p:cNvGraphicFramePr>
            <a:graphicFrameLocks noGrp="1"/>
          </p:cNvGraphicFramePr>
          <p:nvPr>
            <p:extLst>
              <p:ext uri="{D42A27DB-BD31-4B8C-83A1-F6EECF244321}">
                <p14:modId xmlns:p14="http://schemas.microsoft.com/office/powerpoint/2010/main" val="3339520512"/>
              </p:ext>
            </p:extLst>
          </p:nvPr>
        </p:nvGraphicFramePr>
        <p:xfrm>
          <a:off x="7430611" y="4205492"/>
          <a:ext cx="3413468" cy="1913827"/>
        </p:xfrm>
        <a:graphic>
          <a:graphicData uri="http://schemas.openxmlformats.org/drawingml/2006/table">
            <a:tbl>
              <a:tblPr firstRow="1" firstCol="1" bandRow="1">
                <a:tableStyleId>{93296810-A885-4BE3-A3E7-6D5BEEA58F35}</a:tableStyleId>
              </a:tblPr>
              <a:tblGrid>
                <a:gridCol w="460166">
                  <a:extLst>
                    <a:ext uri="{9D8B030D-6E8A-4147-A177-3AD203B41FA5}">
                      <a16:colId xmlns:a16="http://schemas.microsoft.com/office/drawing/2014/main" val="347632730"/>
                    </a:ext>
                  </a:extLst>
                </a:gridCol>
                <a:gridCol w="1100831">
                  <a:extLst>
                    <a:ext uri="{9D8B030D-6E8A-4147-A177-3AD203B41FA5}">
                      <a16:colId xmlns:a16="http://schemas.microsoft.com/office/drawing/2014/main" val="1206993650"/>
                    </a:ext>
                  </a:extLst>
                </a:gridCol>
                <a:gridCol w="834501">
                  <a:extLst>
                    <a:ext uri="{9D8B030D-6E8A-4147-A177-3AD203B41FA5}">
                      <a16:colId xmlns:a16="http://schemas.microsoft.com/office/drawing/2014/main" val="1828110549"/>
                    </a:ext>
                  </a:extLst>
                </a:gridCol>
                <a:gridCol w="1017970">
                  <a:extLst>
                    <a:ext uri="{9D8B030D-6E8A-4147-A177-3AD203B41FA5}">
                      <a16:colId xmlns:a16="http://schemas.microsoft.com/office/drawing/2014/main" val="1773037813"/>
                    </a:ext>
                  </a:extLst>
                </a:gridCol>
              </a:tblGrid>
              <a:tr h="644300">
                <a:tc>
                  <a:txBody>
                    <a:bodyPr/>
                    <a:lstStyle/>
                    <a:p>
                      <a:r>
                        <a:rPr lang="en-IN" sz="1100" dirty="0">
                          <a:highlight>
                            <a:srgbClr val="FF0000"/>
                          </a:highlight>
                        </a:rPr>
                        <a:t>DTC</a:t>
                      </a:r>
                    </a:p>
                  </a:txBody>
                  <a:tcPr/>
                </a:tc>
                <a:tc>
                  <a:txBody>
                    <a:bodyPr/>
                    <a:lstStyle/>
                    <a:p>
                      <a:pPr algn="ctr"/>
                      <a:r>
                        <a:rPr lang="en-IN" dirty="0"/>
                        <a:t>Precision</a:t>
                      </a:r>
                    </a:p>
                  </a:txBody>
                  <a:tcPr/>
                </a:tc>
                <a:tc>
                  <a:txBody>
                    <a:bodyPr/>
                    <a:lstStyle/>
                    <a:p>
                      <a:pPr algn="ctr"/>
                      <a:r>
                        <a:rPr lang="en-IN" dirty="0"/>
                        <a:t>Recall</a:t>
                      </a:r>
                    </a:p>
                  </a:txBody>
                  <a:tcPr/>
                </a:tc>
                <a:tc>
                  <a:txBody>
                    <a:bodyPr/>
                    <a:lstStyle/>
                    <a:p>
                      <a:pPr algn="ctr"/>
                      <a:r>
                        <a:rPr lang="en-IN" dirty="0"/>
                        <a:t>F-1 Score</a:t>
                      </a:r>
                    </a:p>
                  </a:txBody>
                  <a:tcPr/>
                </a:tc>
                <a:extLst>
                  <a:ext uri="{0D108BD9-81ED-4DB2-BD59-A6C34878D82A}">
                    <a16:rowId xmlns:a16="http://schemas.microsoft.com/office/drawing/2014/main" val="2839491632"/>
                  </a:ext>
                </a:extLst>
              </a:tr>
              <a:tr h="438921">
                <a:tc>
                  <a:txBody>
                    <a:bodyPr/>
                    <a:lstStyle/>
                    <a:p>
                      <a:pPr algn="ctr"/>
                      <a:r>
                        <a:rPr lang="en-IN" dirty="0"/>
                        <a:t>1</a:t>
                      </a:r>
                    </a:p>
                  </a:txBody>
                  <a:tcPr/>
                </a:tc>
                <a:tc>
                  <a:txBody>
                    <a:bodyPr/>
                    <a:lstStyle/>
                    <a:p>
                      <a:pPr algn="ctr"/>
                      <a:r>
                        <a:rPr lang="en-IN" dirty="0"/>
                        <a:t>0.92</a:t>
                      </a:r>
                    </a:p>
                  </a:txBody>
                  <a:tcPr>
                    <a:cell3D prstMaterial="dkEdge">
                      <a:bevel prst="riblet"/>
                      <a:lightRig rig="flood" dir="t"/>
                    </a:cell3D>
                  </a:tcPr>
                </a:tc>
                <a:tc>
                  <a:txBody>
                    <a:bodyPr/>
                    <a:lstStyle/>
                    <a:p>
                      <a:pPr algn="ctr"/>
                      <a:r>
                        <a:rPr lang="en-IN" dirty="0"/>
                        <a:t>0.97</a:t>
                      </a:r>
                    </a:p>
                  </a:txBody>
                  <a:tcPr>
                    <a:cell3D prstMaterial="dkEdge">
                      <a:bevel prst="riblet"/>
                      <a:lightRig rig="flood" dir="t"/>
                    </a:cell3D>
                  </a:tcPr>
                </a:tc>
                <a:tc>
                  <a:txBody>
                    <a:bodyPr/>
                    <a:lstStyle/>
                    <a:p>
                      <a:pPr algn="ctr"/>
                      <a:r>
                        <a:rPr lang="en-IN" dirty="0"/>
                        <a:t>0.95</a:t>
                      </a:r>
                    </a:p>
                  </a:txBody>
                  <a:tcPr>
                    <a:cell3D prstMaterial="dkEdge">
                      <a:bevel prst="riblet"/>
                      <a:lightRig rig="flood" dir="t"/>
                    </a:cell3D>
                  </a:tcPr>
                </a:tc>
                <a:extLst>
                  <a:ext uri="{0D108BD9-81ED-4DB2-BD59-A6C34878D82A}">
                    <a16:rowId xmlns:a16="http://schemas.microsoft.com/office/drawing/2014/main" val="1997313599"/>
                  </a:ext>
                </a:extLst>
              </a:tr>
              <a:tr h="462435">
                <a:tc>
                  <a:txBody>
                    <a:bodyPr/>
                    <a:lstStyle/>
                    <a:p>
                      <a:pPr algn="ctr"/>
                      <a:r>
                        <a:rPr lang="en-IN" dirty="0"/>
                        <a:t>2</a:t>
                      </a:r>
                    </a:p>
                  </a:txBody>
                  <a:tcPr/>
                </a:tc>
                <a:tc>
                  <a:txBody>
                    <a:bodyPr/>
                    <a:lstStyle/>
                    <a:p>
                      <a:pPr algn="ctr"/>
                      <a:r>
                        <a:rPr lang="en-IN" dirty="0"/>
                        <a:t>0.78</a:t>
                      </a:r>
                    </a:p>
                  </a:txBody>
                  <a:tcPr>
                    <a:cell3D prstMaterial="dkEdge">
                      <a:bevel prst="riblet"/>
                      <a:lightRig rig="flood" dir="t"/>
                    </a:cell3D>
                  </a:tcPr>
                </a:tc>
                <a:tc>
                  <a:txBody>
                    <a:bodyPr/>
                    <a:lstStyle/>
                    <a:p>
                      <a:pPr algn="ctr"/>
                      <a:r>
                        <a:rPr lang="en-IN" dirty="0"/>
                        <a:t>0.54</a:t>
                      </a:r>
                    </a:p>
                  </a:txBody>
                  <a:tcPr>
                    <a:cell3D prstMaterial="dkEdge">
                      <a:bevel prst="riblet"/>
                      <a:lightRig rig="flood" dir="t"/>
                    </a:cell3D>
                  </a:tcPr>
                </a:tc>
                <a:tc>
                  <a:txBody>
                    <a:bodyPr/>
                    <a:lstStyle/>
                    <a:p>
                      <a:pPr algn="ctr"/>
                      <a:r>
                        <a:rPr lang="en-IN" dirty="0"/>
                        <a:t>0.64</a:t>
                      </a:r>
                    </a:p>
                  </a:txBody>
                  <a:tcPr>
                    <a:cell3D prstMaterial="dkEdge">
                      <a:bevel prst="riblet"/>
                      <a:lightRig rig="flood" dir="t"/>
                    </a:cell3D>
                  </a:tcPr>
                </a:tc>
                <a:extLst>
                  <a:ext uri="{0D108BD9-81ED-4DB2-BD59-A6C34878D82A}">
                    <a16:rowId xmlns:a16="http://schemas.microsoft.com/office/drawing/2014/main" val="3970858879"/>
                  </a:ext>
                </a:extLst>
              </a:tr>
              <a:tr h="368171">
                <a:tc>
                  <a:txBody>
                    <a:bodyPr/>
                    <a:lstStyle/>
                    <a:p>
                      <a:pPr algn="ctr"/>
                      <a:r>
                        <a:rPr lang="en-IN" dirty="0"/>
                        <a:t>3</a:t>
                      </a:r>
                    </a:p>
                  </a:txBody>
                  <a:tcPr/>
                </a:tc>
                <a:tc>
                  <a:txBody>
                    <a:bodyPr/>
                    <a:lstStyle/>
                    <a:p>
                      <a:pPr algn="ctr"/>
                      <a:r>
                        <a:rPr lang="en-IN" dirty="0"/>
                        <a:t>0.70</a:t>
                      </a:r>
                    </a:p>
                  </a:txBody>
                  <a:tcPr>
                    <a:cell3D prstMaterial="dkEdge">
                      <a:bevel prst="riblet"/>
                      <a:lightRig rig="flood" dir="t"/>
                    </a:cell3D>
                  </a:tcPr>
                </a:tc>
                <a:tc>
                  <a:txBody>
                    <a:bodyPr/>
                    <a:lstStyle/>
                    <a:p>
                      <a:pPr algn="ctr"/>
                      <a:r>
                        <a:rPr lang="en-IN" dirty="0"/>
                        <a:t>0.75</a:t>
                      </a:r>
                    </a:p>
                  </a:txBody>
                  <a:tcPr>
                    <a:cell3D prstMaterial="dkEdge">
                      <a:bevel prst="riblet"/>
                      <a:lightRig rig="flood" dir="t"/>
                    </a:cell3D>
                  </a:tcPr>
                </a:tc>
                <a:tc>
                  <a:txBody>
                    <a:bodyPr/>
                    <a:lstStyle/>
                    <a:p>
                      <a:pPr algn="ctr"/>
                      <a:r>
                        <a:rPr lang="en-IN" dirty="0"/>
                        <a:t>0.72</a:t>
                      </a:r>
                    </a:p>
                  </a:txBody>
                  <a:tcPr>
                    <a:cell3D prstMaterial="dkEdge">
                      <a:bevel prst="riblet"/>
                      <a:lightRig rig="flood" dir="t"/>
                    </a:cell3D>
                  </a:tcPr>
                </a:tc>
                <a:extLst>
                  <a:ext uri="{0D108BD9-81ED-4DB2-BD59-A6C34878D82A}">
                    <a16:rowId xmlns:a16="http://schemas.microsoft.com/office/drawing/2014/main" val="2366251516"/>
                  </a:ext>
                </a:extLst>
              </a:tr>
            </a:tbl>
          </a:graphicData>
        </a:graphic>
      </p:graphicFrame>
      <p:cxnSp>
        <p:nvCxnSpPr>
          <p:cNvPr id="11" name="Straight Arrow Connector 10">
            <a:extLst>
              <a:ext uri="{FF2B5EF4-FFF2-40B4-BE49-F238E27FC236}">
                <a16:creationId xmlns:a16="http://schemas.microsoft.com/office/drawing/2014/main" id="{720362CD-44F3-6A08-5AFE-3A9F91C01124}"/>
              </a:ext>
            </a:extLst>
          </p:cNvPr>
          <p:cNvCxnSpPr>
            <a:cxnSpLocks/>
          </p:cNvCxnSpPr>
          <p:nvPr/>
        </p:nvCxnSpPr>
        <p:spPr>
          <a:xfrm flipH="1" flipV="1">
            <a:off x="3777452" y="1617306"/>
            <a:ext cx="7066625" cy="25655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CB0E7483-3196-55FD-6D72-CEAEDDFCDCA4}"/>
              </a:ext>
            </a:extLst>
          </p:cNvPr>
          <p:cNvSpPr txBox="1"/>
          <p:nvPr/>
        </p:nvSpPr>
        <p:spPr>
          <a:xfrm>
            <a:off x="479393" y="5363871"/>
            <a:ext cx="6098959"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It is clearly visible that RFC model is giving higher F-1 score for all the classes with higher precision value.</a:t>
            </a:r>
            <a:endParaRPr lang="en-IN" dirty="0"/>
          </a:p>
        </p:txBody>
      </p:sp>
    </p:spTree>
    <p:extLst>
      <p:ext uri="{BB962C8B-B14F-4D97-AF65-F5344CB8AC3E}">
        <p14:creationId xmlns:p14="http://schemas.microsoft.com/office/powerpoint/2010/main" val="174590229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4" name="TextBox 3">
            <a:extLst>
              <a:ext uri="{FF2B5EF4-FFF2-40B4-BE49-F238E27FC236}">
                <a16:creationId xmlns:a16="http://schemas.microsoft.com/office/drawing/2014/main" id="{E1671ADD-9ABB-8126-FEC1-F503F628846C}"/>
              </a:ext>
            </a:extLst>
          </p:cNvPr>
          <p:cNvSpPr txBox="1"/>
          <p:nvPr/>
        </p:nvSpPr>
        <p:spPr>
          <a:xfrm>
            <a:off x="594804" y="603682"/>
            <a:ext cx="8371643" cy="584775"/>
          </a:xfrm>
          <a:prstGeom prst="rect">
            <a:avLst/>
          </a:prstGeom>
          <a:noFill/>
        </p:spPr>
        <p:txBody>
          <a:bodyPr wrap="square" rtlCol="0">
            <a:spAutoFit/>
          </a:bodyPr>
          <a:lstStyle/>
          <a:p>
            <a:pPr marL="342900" indent="-342900">
              <a:buFont typeface="Wingdings" panose="05000000000000000000" pitchFamily="2" charset="2"/>
              <a:buChar char="v"/>
            </a:pPr>
            <a:r>
              <a:rPr lang="en-IN" sz="3200" dirty="0">
                <a:latin typeface="Algerian" panose="04020705040A02060702" pitchFamily="82" charset="0"/>
              </a:rPr>
              <a:t>COMPARE ROC CURVE OF ALL MODELS : -</a:t>
            </a:r>
          </a:p>
        </p:txBody>
      </p:sp>
      <p:pic>
        <p:nvPicPr>
          <p:cNvPr id="6" name="Picture 5">
            <a:extLst>
              <a:ext uri="{FF2B5EF4-FFF2-40B4-BE49-F238E27FC236}">
                <a16:creationId xmlns:a16="http://schemas.microsoft.com/office/drawing/2014/main" id="{92568B69-8709-5064-B8E6-EE598BF715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804" y="1736344"/>
            <a:ext cx="3134697" cy="2917647"/>
          </a:xfrm>
          <a:prstGeom prst="rect">
            <a:avLst/>
          </a:prstGeom>
        </p:spPr>
      </p:pic>
      <p:pic>
        <p:nvPicPr>
          <p:cNvPr id="9" name="Picture 8">
            <a:extLst>
              <a:ext uri="{FF2B5EF4-FFF2-40B4-BE49-F238E27FC236}">
                <a16:creationId xmlns:a16="http://schemas.microsoft.com/office/drawing/2014/main" id="{A4687CE9-40FD-D996-D283-FD7CA5CC0D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5972" y="1736345"/>
            <a:ext cx="3213717" cy="2959668"/>
          </a:xfrm>
          <a:prstGeom prst="rect">
            <a:avLst/>
          </a:prstGeom>
        </p:spPr>
      </p:pic>
      <p:pic>
        <p:nvPicPr>
          <p:cNvPr id="11" name="Picture 10">
            <a:extLst>
              <a:ext uri="{FF2B5EF4-FFF2-40B4-BE49-F238E27FC236}">
                <a16:creationId xmlns:a16="http://schemas.microsoft.com/office/drawing/2014/main" id="{007A4AF8-D936-DAD3-07C3-9E85A1BAA1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5600" y="1736344"/>
            <a:ext cx="3213716" cy="2971412"/>
          </a:xfrm>
          <a:prstGeom prst="rect">
            <a:avLst/>
          </a:prstGeom>
        </p:spPr>
      </p:pic>
      <p:sp>
        <p:nvSpPr>
          <p:cNvPr id="12" name="TextBox 11">
            <a:extLst>
              <a:ext uri="{FF2B5EF4-FFF2-40B4-BE49-F238E27FC236}">
                <a16:creationId xmlns:a16="http://schemas.microsoft.com/office/drawing/2014/main" id="{02F9439D-5D79-A5E4-3756-C5C2B1E8E012}"/>
              </a:ext>
            </a:extLst>
          </p:cNvPr>
          <p:cNvSpPr txBox="1"/>
          <p:nvPr/>
        </p:nvSpPr>
        <p:spPr>
          <a:xfrm>
            <a:off x="470517" y="5353235"/>
            <a:ext cx="9339308" cy="646331"/>
          </a:xfrm>
          <a:prstGeom prst="rect">
            <a:avLst/>
          </a:prstGeom>
          <a:noFill/>
        </p:spPr>
        <p:txBody>
          <a:bodyPr wrap="square" rtlCol="0">
            <a:spAutoFit/>
          </a:bodyPr>
          <a:lstStyle/>
          <a:p>
            <a:pPr marL="285750" indent="-285750">
              <a:buFont typeface="Wingdings" panose="05000000000000000000" pitchFamily="2" charset="2"/>
              <a:buChar char="q"/>
            </a:pPr>
            <a:r>
              <a:rPr lang="en-IN" dirty="0"/>
              <a:t>Random Forest Classifier model with s</a:t>
            </a:r>
            <a:r>
              <a:rPr lang="en-IN" b="0" i="0" dirty="0">
                <a:effectLst/>
                <a:latin typeface="Söhne"/>
              </a:rPr>
              <a:t>mooth upward trajectory</a:t>
            </a:r>
            <a:r>
              <a:rPr lang="en-IN" b="0" i="0" dirty="0">
                <a:solidFill>
                  <a:srgbClr val="D1D5DB"/>
                </a:solidFill>
                <a:effectLst/>
                <a:latin typeface="Söhne"/>
              </a:rPr>
              <a:t> </a:t>
            </a:r>
            <a:r>
              <a:rPr lang="en-IN" b="0" i="0" dirty="0">
                <a:effectLst/>
                <a:latin typeface="Söhne"/>
              </a:rPr>
              <a:t>of</a:t>
            </a:r>
            <a:r>
              <a:rPr lang="en-IN" b="0" i="0" dirty="0">
                <a:solidFill>
                  <a:srgbClr val="D1D5DB"/>
                </a:solidFill>
                <a:effectLst/>
                <a:latin typeface="Söhne"/>
              </a:rPr>
              <a:t> </a:t>
            </a:r>
            <a:r>
              <a:rPr lang="en-IN" dirty="0"/>
              <a:t>ROC curve </a:t>
            </a:r>
            <a:r>
              <a:rPr lang="en-US" b="0" i="0" dirty="0">
                <a:effectLst/>
                <a:latin typeface="Söhne"/>
              </a:rPr>
              <a:t>maintains a high true positive rate while keeping a low false positive rate.</a:t>
            </a:r>
            <a:endParaRPr lang="en-IN" dirty="0"/>
          </a:p>
        </p:txBody>
      </p:sp>
    </p:spTree>
    <p:extLst>
      <p:ext uri="{BB962C8B-B14F-4D97-AF65-F5344CB8AC3E}">
        <p14:creationId xmlns:p14="http://schemas.microsoft.com/office/powerpoint/2010/main" val="375367885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id="{683D1442-B36C-41F8-DADC-4529ED8EE937}"/>
              </a:ext>
            </a:extLst>
          </p:cNvPr>
          <p:cNvSpPr txBox="1"/>
          <p:nvPr/>
        </p:nvSpPr>
        <p:spPr>
          <a:xfrm>
            <a:off x="708224" y="1225672"/>
            <a:ext cx="8487052" cy="4893647"/>
          </a:xfrm>
          <a:prstGeom prst="rect">
            <a:avLst/>
          </a:prstGeom>
          <a:noFill/>
        </p:spPr>
        <p:txBody>
          <a:bodyPr wrap="square" rtlCol="0">
            <a:spAutoFit/>
          </a:bodyPr>
          <a:lstStyle/>
          <a:p>
            <a:r>
              <a:rPr lang="en-IN" sz="3600" dirty="0">
                <a:latin typeface="Algerian" panose="04020705040A02060702" pitchFamily="82" charset="0"/>
              </a:rPr>
              <a:t>Finalization of Model: -</a:t>
            </a:r>
          </a:p>
          <a:p>
            <a:endParaRPr lang="en-IN" dirty="0"/>
          </a:p>
          <a:p>
            <a:endParaRPr lang="en-IN" dirty="0"/>
          </a:p>
          <a:p>
            <a:r>
              <a:rPr lang="en-US" sz="2400" dirty="0"/>
              <a:t>Due to : -</a:t>
            </a:r>
          </a:p>
          <a:p>
            <a:endParaRPr lang="en-US" sz="2400" dirty="0"/>
          </a:p>
          <a:p>
            <a:pPr marL="457200" indent="-457200">
              <a:buAutoNum type="arabicPeriod"/>
            </a:pPr>
            <a:r>
              <a:rPr lang="en-US" sz="2400" dirty="0"/>
              <a:t>High F-1 Score.</a:t>
            </a:r>
          </a:p>
          <a:p>
            <a:pPr marL="457200" indent="-457200">
              <a:buAutoNum type="arabicPeriod"/>
            </a:pPr>
            <a:r>
              <a:rPr lang="en-US" sz="2400" dirty="0"/>
              <a:t>High Accuracy.</a:t>
            </a:r>
          </a:p>
          <a:p>
            <a:pPr marL="457200" indent="-457200">
              <a:buAutoNum type="arabicPeriod"/>
            </a:pPr>
            <a:r>
              <a:rPr lang="en-IN" sz="2400" b="0" i="0" dirty="0">
                <a:effectLst/>
                <a:latin typeface="Söhne"/>
              </a:rPr>
              <a:t>Smooth upward trajectory</a:t>
            </a:r>
            <a:r>
              <a:rPr lang="en-IN" sz="2400" b="0" i="0" dirty="0">
                <a:solidFill>
                  <a:srgbClr val="D1D5DB"/>
                </a:solidFill>
                <a:effectLst/>
                <a:latin typeface="Söhne"/>
              </a:rPr>
              <a:t> </a:t>
            </a:r>
            <a:r>
              <a:rPr lang="en-IN" sz="2400" b="0" i="0" dirty="0">
                <a:effectLst/>
                <a:latin typeface="Söhne"/>
              </a:rPr>
              <a:t>of</a:t>
            </a:r>
            <a:r>
              <a:rPr lang="en-IN" sz="2400" b="0" i="0" dirty="0">
                <a:solidFill>
                  <a:srgbClr val="D1D5DB"/>
                </a:solidFill>
                <a:effectLst/>
                <a:latin typeface="Söhne"/>
              </a:rPr>
              <a:t> </a:t>
            </a:r>
            <a:r>
              <a:rPr lang="en-IN" sz="2400" dirty="0"/>
              <a:t>ROC curve</a:t>
            </a:r>
          </a:p>
          <a:p>
            <a:pPr marL="457200" indent="-457200">
              <a:buAutoNum type="arabicPeriod"/>
            </a:pPr>
            <a:endParaRPr lang="en-IN" sz="2400" dirty="0"/>
          </a:p>
          <a:p>
            <a:r>
              <a:rPr lang="en-US" sz="2400" dirty="0"/>
              <a:t>We can say that </a:t>
            </a:r>
            <a:r>
              <a:rPr lang="en-US" sz="2400" b="1" dirty="0"/>
              <a:t>Random Forest Classifier </a:t>
            </a:r>
            <a:r>
              <a:rPr lang="en-US" sz="2400" dirty="0"/>
              <a:t>model is best out of these three models.</a:t>
            </a:r>
          </a:p>
          <a:p>
            <a:endParaRPr lang="en-US" sz="2400" dirty="0"/>
          </a:p>
          <a:p>
            <a:pPr marL="457200" indent="-457200">
              <a:buAutoNum type="arabicPeriod"/>
            </a:pPr>
            <a:endParaRPr lang="en-IN" sz="2400" dirty="0"/>
          </a:p>
        </p:txBody>
      </p:sp>
    </p:spTree>
    <p:extLst>
      <p:ext uri="{BB962C8B-B14F-4D97-AF65-F5344CB8AC3E}">
        <p14:creationId xmlns:p14="http://schemas.microsoft.com/office/powerpoint/2010/main" val="185550581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id="{FF0DB35E-FD0D-9D36-CEDD-7B94AD08592C}"/>
              </a:ext>
            </a:extLst>
          </p:cNvPr>
          <p:cNvSpPr txBox="1"/>
          <p:nvPr/>
        </p:nvSpPr>
        <p:spPr>
          <a:xfrm>
            <a:off x="577049" y="719091"/>
            <a:ext cx="8105312" cy="707886"/>
          </a:xfrm>
          <a:prstGeom prst="rect">
            <a:avLst/>
          </a:prstGeom>
          <a:noFill/>
        </p:spPr>
        <p:txBody>
          <a:bodyPr wrap="square" rtlCol="0">
            <a:spAutoFit/>
          </a:bodyPr>
          <a:lstStyle/>
          <a:p>
            <a:r>
              <a:rPr lang="en-IN" sz="2000" dirty="0">
                <a:latin typeface="Algerian" panose="04020705040A02060702" pitchFamily="82" charset="0"/>
              </a:rPr>
              <a:t>Which independent feature more influence the target feature in Random Forest Classifier Model?</a:t>
            </a:r>
          </a:p>
        </p:txBody>
      </p:sp>
      <p:pic>
        <p:nvPicPr>
          <p:cNvPr id="5" name="Picture 4">
            <a:extLst>
              <a:ext uri="{FF2B5EF4-FFF2-40B4-BE49-F238E27FC236}">
                <a16:creationId xmlns:a16="http://schemas.microsoft.com/office/drawing/2014/main" id="{62251405-0591-705B-7509-343CF485F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4713" y="1727174"/>
            <a:ext cx="7244179" cy="4953739"/>
          </a:xfrm>
          <a:prstGeom prst="rect">
            <a:avLst/>
          </a:prstGeom>
        </p:spPr>
      </p:pic>
    </p:spTree>
    <p:extLst>
      <p:ext uri="{BB962C8B-B14F-4D97-AF65-F5344CB8AC3E}">
        <p14:creationId xmlns:p14="http://schemas.microsoft.com/office/powerpoint/2010/main" val="16282322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78"/>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id="{057428F0-DE94-757B-E644-B66D3F18429C}"/>
              </a:ext>
            </a:extLst>
          </p:cNvPr>
          <p:cNvSpPr txBox="1"/>
          <p:nvPr/>
        </p:nvSpPr>
        <p:spPr>
          <a:xfrm>
            <a:off x="744244" y="723845"/>
            <a:ext cx="7972148" cy="4924425"/>
          </a:xfrm>
          <a:prstGeom prst="rect">
            <a:avLst/>
          </a:prstGeom>
          <a:noFill/>
        </p:spPr>
        <p:txBody>
          <a:bodyPr wrap="square" rtlCol="0">
            <a:spAutoFit/>
          </a:bodyPr>
          <a:lstStyle/>
          <a:p>
            <a:r>
              <a:rPr lang="en-IN" sz="4400" dirty="0">
                <a:latin typeface="Algerian" panose="04020705040A02060702" pitchFamily="82" charset="0"/>
              </a:rPr>
              <a:t>CONCLUSION :-</a:t>
            </a:r>
          </a:p>
          <a:p>
            <a:endParaRPr lang="en-IN" dirty="0"/>
          </a:p>
          <a:p>
            <a:endParaRPr lang="en-IN" dirty="0"/>
          </a:p>
          <a:p>
            <a:pPr algn="just"/>
            <a:r>
              <a:rPr lang="en-US" sz="2400" dirty="0"/>
              <a:t>1.	After extensive analysis, it is evident that the Random Forest Classifier emerges as the optimal model for fetal health classification. Its superior accuracy surpasses that of other models, and the receiver operating characteristic curve demonstrates an impressive ability to classify all classes with an exceptionally low false positive rate.</a:t>
            </a:r>
          </a:p>
          <a:p>
            <a:r>
              <a:rPr lang="en-US" sz="2400" dirty="0"/>
              <a:t>    </a:t>
            </a:r>
          </a:p>
          <a:p>
            <a:pPr algn="just"/>
            <a:r>
              <a:rPr lang="en-US" sz="2400" dirty="0"/>
              <a:t>2.	The feature data related to short-term variability in abnormality plays a pivotal role in fetal health classification. </a:t>
            </a:r>
          </a:p>
          <a:p>
            <a:r>
              <a:rPr lang="en-US" dirty="0"/>
              <a:t> </a:t>
            </a:r>
            <a:endParaRPr lang="en-IN" dirty="0"/>
          </a:p>
        </p:txBody>
      </p:sp>
    </p:spTree>
    <p:extLst>
      <p:ext uri="{BB962C8B-B14F-4D97-AF65-F5344CB8AC3E}">
        <p14:creationId xmlns:p14="http://schemas.microsoft.com/office/powerpoint/2010/main" val="37681239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id="{F577FC26-4BC0-0EB9-EE3F-47E77AB72EE4}"/>
              </a:ext>
            </a:extLst>
          </p:cNvPr>
          <p:cNvSpPr txBox="1"/>
          <p:nvPr/>
        </p:nvSpPr>
        <p:spPr>
          <a:xfrm>
            <a:off x="585926" y="933758"/>
            <a:ext cx="8602462" cy="1569660"/>
          </a:xfrm>
          <a:prstGeom prst="rect">
            <a:avLst/>
          </a:prstGeom>
          <a:noFill/>
        </p:spPr>
        <p:txBody>
          <a:bodyPr wrap="square" rtlCol="0">
            <a:spAutoFit/>
          </a:bodyPr>
          <a:lstStyle/>
          <a:p>
            <a:r>
              <a:rPr lang="en-US" sz="3200" dirty="0">
                <a:latin typeface="Algerian" panose="04020705040A02060702" pitchFamily="82" charset="0"/>
              </a:rPr>
              <a:t>H</a:t>
            </a:r>
            <a:r>
              <a:rPr lang="en-US" sz="3200" i="0" dirty="0">
                <a:effectLst/>
                <a:latin typeface="Algerian" panose="04020705040A02060702" pitchFamily="82" charset="0"/>
              </a:rPr>
              <a:t>ow random forest classifier model can be leveraged in other domains/ or can be scaled with some more tweaks?</a:t>
            </a:r>
            <a:endParaRPr lang="en-IN" sz="3200" dirty="0">
              <a:latin typeface="Algerian" panose="04020705040A02060702" pitchFamily="82" charset="0"/>
            </a:endParaRPr>
          </a:p>
        </p:txBody>
      </p:sp>
      <p:sp>
        <p:nvSpPr>
          <p:cNvPr id="4" name="TextBox 3">
            <a:extLst>
              <a:ext uri="{FF2B5EF4-FFF2-40B4-BE49-F238E27FC236}">
                <a16:creationId xmlns:a16="http://schemas.microsoft.com/office/drawing/2014/main" id="{385FA9B9-5EAA-1B0E-C94C-B6E6A4C6FC90}"/>
              </a:ext>
            </a:extLst>
          </p:cNvPr>
          <p:cNvSpPr txBox="1"/>
          <p:nvPr/>
        </p:nvSpPr>
        <p:spPr>
          <a:xfrm>
            <a:off x="757191" y="2987938"/>
            <a:ext cx="8708994" cy="2308324"/>
          </a:xfrm>
          <a:prstGeom prst="rect">
            <a:avLst/>
          </a:prstGeom>
          <a:noFill/>
        </p:spPr>
        <p:txBody>
          <a:bodyPr wrap="square" rtlCol="0">
            <a:spAutoFit/>
          </a:bodyPr>
          <a:lstStyle/>
          <a:p>
            <a:pPr algn="just"/>
            <a:r>
              <a:rPr lang="en-US" b="0" i="0" dirty="0">
                <a:effectLst/>
                <a:latin typeface="Söhne"/>
              </a:rPr>
              <a:t>The Random Forest Classifier model is versatile and can be adapted for use in various domains due to its ability to handle different types of data. Here are ways the Random Forest model can be leveraged in other domains:</a:t>
            </a:r>
          </a:p>
          <a:p>
            <a:pPr algn="l"/>
            <a:endParaRPr lang="en-US" b="0" i="0" dirty="0">
              <a:effectLst/>
              <a:latin typeface="Söhne"/>
            </a:endParaRPr>
          </a:p>
          <a:p>
            <a:pPr marL="342900" indent="-342900" algn="l">
              <a:buAutoNum type="arabicPeriod"/>
            </a:pPr>
            <a:r>
              <a:rPr lang="en-US" b="1" i="0" dirty="0">
                <a:effectLst/>
                <a:latin typeface="Söhne"/>
              </a:rPr>
              <a:t>Education:</a:t>
            </a:r>
          </a:p>
          <a:p>
            <a:pPr marL="342900" indent="-342900" algn="l">
              <a:buAutoNum type="arabicPeriod"/>
            </a:pPr>
            <a:endParaRPr lang="en-US" b="0" i="0" dirty="0">
              <a:effectLst/>
              <a:latin typeface="Söhne"/>
            </a:endParaRPr>
          </a:p>
          <a:p>
            <a:pPr lvl="1" algn="just"/>
            <a:r>
              <a:rPr lang="en-US" b="1" dirty="0">
                <a:latin typeface="Söhne"/>
              </a:rPr>
              <a:t>(a)</a:t>
            </a:r>
            <a:r>
              <a:rPr lang="en-US" b="1" i="0" dirty="0">
                <a:effectLst/>
                <a:latin typeface="Söhne"/>
              </a:rPr>
              <a:t>. Course Recommendation:</a:t>
            </a:r>
            <a:r>
              <a:rPr lang="en-US" b="0" i="0" dirty="0">
                <a:effectLst/>
                <a:latin typeface="Söhne"/>
              </a:rPr>
              <a:t> Suggest suitable courses for students based on their academic history and preferences.</a:t>
            </a:r>
          </a:p>
        </p:txBody>
      </p:sp>
    </p:spTree>
    <p:extLst>
      <p:ext uri="{BB962C8B-B14F-4D97-AF65-F5344CB8AC3E}">
        <p14:creationId xmlns:p14="http://schemas.microsoft.com/office/powerpoint/2010/main" val="64544415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78"/>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itle 2">
            <a:extLst>
              <a:ext uri="{FF2B5EF4-FFF2-40B4-BE49-F238E27FC236}">
                <a16:creationId xmlns:a16="http://schemas.microsoft.com/office/drawing/2014/main" id="{67F06C77-6724-0C58-D137-8B6D92384ECA}"/>
              </a:ext>
            </a:extLst>
          </p:cNvPr>
          <p:cNvSpPr>
            <a:spLocks noGrp="1"/>
          </p:cNvSpPr>
          <p:nvPr>
            <p:ph type="title"/>
          </p:nvPr>
        </p:nvSpPr>
        <p:spPr>
          <a:xfrm>
            <a:off x="262388" y="203451"/>
            <a:ext cx="8055989" cy="1487238"/>
          </a:xfrm>
        </p:spPr>
        <p:txBody>
          <a:bodyPr>
            <a:normAutofit/>
          </a:bodyPr>
          <a:lstStyle/>
          <a:p>
            <a:r>
              <a:rPr lang="en-US" sz="2400" dirty="0">
                <a:latin typeface="Algerian" panose="04020705040A02060702" pitchFamily="82" charset="0"/>
              </a:rPr>
              <a:t>What is fetal health classification and Why do we need it?</a:t>
            </a:r>
            <a:endParaRPr lang="en-IN" sz="2400" dirty="0">
              <a:latin typeface="Algerian" panose="04020705040A02060702" pitchFamily="82" charset="0"/>
            </a:endParaRPr>
          </a:p>
        </p:txBody>
      </p:sp>
      <p:sp>
        <p:nvSpPr>
          <p:cNvPr id="4" name="Content Placeholder 3">
            <a:extLst>
              <a:ext uri="{FF2B5EF4-FFF2-40B4-BE49-F238E27FC236}">
                <a16:creationId xmlns:a16="http://schemas.microsoft.com/office/drawing/2014/main" id="{25A53985-88F1-24EE-22EB-B5C849699E0C}"/>
              </a:ext>
            </a:extLst>
          </p:cNvPr>
          <p:cNvSpPr>
            <a:spLocks noGrp="1"/>
          </p:cNvSpPr>
          <p:nvPr>
            <p:ph idx="1"/>
          </p:nvPr>
        </p:nvSpPr>
        <p:spPr>
          <a:xfrm>
            <a:off x="262388" y="1690688"/>
            <a:ext cx="9307740" cy="4963862"/>
          </a:xfrm>
        </p:spPr>
        <p:txBody>
          <a:bodyPr>
            <a:normAutofit/>
          </a:bodyPr>
          <a:lstStyle/>
          <a:p>
            <a:pPr marL="0" indent="0" algn="just">
              <a:buNone/>
            </a:pPr>
            <a:r>
              <a:rPr lang="en-US" dirty="0">
                <a:solidFill>
                  <a:srgbClr val="D1D5DB"/>
                </a:solidFill>
                <a:latin typeface="Söhne"/>
              </a:rPr>
              <a:t>	</a:t>
            </a:r>
            <a:r>
              <a:rPr lang="en-US" b="0" i="0" dirty="0">
                <a:effectLst/>
                <a:latin typeface="+mj-lt"/>
              </a:rPr>
              <a:t>Fetal health classification refers to the evaluation and categorization of the health status of a developing fetus during pregnancy. </a:t>
            </a:r>
            <a:r>
              <a:rPr lang="en-US" b="0" dirty="0">
                <a:latin typeface="+mj-lt"/>
              </a:rPr>
              <a:t>It </a:t>
            </a:r>
            <a:r>
              <a:rPr lang="en-US" i="0" dirty="0">
                <a:effectLst/>
                <a:latin typeface="+mj-lt"/>
              </a:rPr>
              <a:t>is crucial for several reasons, as it plays a key role in ensuring the well-being of both the developing fetus and the expectant mother. Here are some reasons why fetal health classification is important:</a:t>
            </a:r>
          </a:p>
          <a:p>
            <a:pPr>
              <a:buFont typeface="Wingdings" panose="05000000000000000000" pitchFamily="2" charset="2"/>
              <a:buChar char="q"/>
            </a:pPr>
            <a:r>
              <a:rPr lang="en-IN" b="1" i="0" dirty="0">
                <a:effectLst/>
                <a:latin typeface="Söhne"/>
              </a:rPr>
              <a:t>Early Detection of Abnormalities. </a:t>
            </a:r>
          </a:p>
          <a:p>
            <a:pPr>
              <a:buFont typeface="Wingdings" panose="05000000000000000000" pitchFamily="2" charset="2"/>
              <a:buChar char="q"/>
            </a:pPr>
            <a:r>
              <a:rPr lang="en-IN" b="1" i="0" dirty="0">
                <a:effectLst/>
                <a:latin typeface="Söhne"/>
              </a:rPr>
              <a:t>Prevention of Complications.</a:t>
            </a:r>
          </a:p>
          <a:p>
            <a:pPr>
              <a:buFont typeface="Wingdings" panose="05000000000000000000" pitchFamily="2" charset="2"/>
              <a:buChar char="q"/>
            </a:pPr>
            <a:r>
              <a:rPr lang="en-IN" b="1" i="0" dirty="0">
                <a:effectLst/>
                <a:latin typeface="Söhne"/>
              </a:rPr>
              <a:t>Reduce mortality rate.</a:t>
            </a:r>
          </a:p>
          <a:p>
            <a:pPr>
              <a:buFont typeface="Wingdings" panose="05000000000000000000" pitchFamily="2" charset="2"/>
              <a:buChar char="q"/>
            </a:pPr>
            <a:r>
              <a:rPr lang="en-IN" b="1" i="0" dirty="0">
                <a:effectLst/>
                <a:latin typeface="Söhne"/>
              </a:rPr>
              <a:t>Risk Assessment and Management.</a:t>
            </a:r>
          </a:p>
          <a:p>
            <a:pPr>
              <a:buFont typeface="Wingdings" panose="05000000000000000000" pitchFamily="2" charset="2"/>
              <a:buChar char="q"/>
            </a:pPr>
            <a:r>
              <a:rPr lang="en-IN" b="1" i="0" dirty="0">
                <a:effectLst/>
                <a:latin typeface="Söhne"/>
              </a:rPr>
              <a:t>Research and Data Collection</a:t>
            </a:r>
            <a:r>
              <a:rPr lang="en-IN" b="1" dirty="0">
                <a:latin typeface="Söhne"/>
              </a:rPr>
              <a:t>.</a:t>
            </a:r>
          </a:p>
          <a:p>
            <a:pPr marL="0" indent="0">
              <a:buNone/>
            </a:pPr>
            <a:endParaRPr lang="en-IN" dirty="0"/>
          </a:p>
        </p:txBody>
      </p:sp>
      <p:pic>
        <p:nvPicPr>
          <p:cNvPr id="6" name="Picture 5">
            <a:extLst>
              <a:ext uri="{FF2B5EF4-FFF2-40B4-BE49-F238E27FC236}">
                <a16:creationId xmlns:a16="http://schemas.microsoft.com/office/drawing/2014/main" id="{DAABE1DF-9966-3BB5-67B0-49B56EDF0E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9061" y="4097475"/>
            <a:ext cx="2905872" cy="183443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07864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id="{6B9230E8-A759-4D3A-FB2F-F2328BDA22B1}"/>
              </a:ext>
            </a:extLst>
          </p:cNvPr>
          <p:cNvSpPr txBox="1"/>
          <p:nvPr/>
        </p:nvSpPr>
        <p:spPr>
          <a:xfrm>
            <a:off x="861134" y="798990"/>
            <a:ext cx="8487052" cy="3416320"/>
          </a:xfrm>
          <a:prstGeom prst="rect">
            <a:avLst/>
          </a:prstGeom>
          <a:noFill/>
        </p:spPr>
        <p:txBody>
          <a:bodyPr wrap="square" rtlCol="0">
            <a:spAutoFit/>
          </a:bodyPr>
          <a:lstStyle/>
          <a:p>
            <a:pPr lvl="1" algn="l"/>
            <a:endParaRPr lang="en-US" b="0" i="0" dirty="0">
              <a:effectLst/>
              <a:latin typeface="Söhne"/>
            </a:endParaRPr>
          </a:p>
          <a:p>
            <a:pPr algn="l"/>
            <a:r>
              <a:rPr lang="en-US" b="1" i="0" dirty="0">
                <a:effectLst/>
                <a:latin typeface="Söhne"/>
              </a:rPr>
              <a:t>2. Human Resources:</a:t>
            </a:r>
          </a:p>
          <a:p>
            <a:pPr lvl="1" algn="just"/>
            <a:endParaRPr lang="en-US" dirty="0">
              <a:latin typeface="Söhne"/>
            </a:endParaRPr>
          </a:p>
          <a:p>
            <a:pPr lvl="1" algn="just"/>
            <a:r>
              <a:rPr lang="en-US" b="1" dirty="0">
                <a:latin typeface="Söhne"/>
              </a:rPr>
              <a:t>(a)</a:t>
            </a:r>
            <a:r>
              <a:rPr lang="en-US" b="1" i="0" dirty="0">
                <a:effectLst/>
                <a:latin typeface="Söhne"/>
              </a:rPr>
              <a:t>Talent Acquisition:</a:t>
            </a:r>
            <a:r>
              <a:rPr lang="en-US" b="0" i="0" dirty="0">
                <a:effectLst/>
                <a:latin typeface="Söhne"/>
              </a:rPr>
              <a:t> Assist in identifying suitable candidates for job roles based on resumes and historical hiring data.</a:t>
            </a:r>
            <a:endParaRPr lang="en-US" dirty="0">
              <a:latin typeface="Söhne"/>
            </a:endParaRPr>
          </a:p>
          <a:p>
            <a:pPr marL="742950" lvl="1" indent="-285750" algn="just">
              <a:buFont typeface="+mj-lt"/>
              <a:buAutoNum type="arabicPeriod"/>
            </a:pPr>
            <a:endParaRPr lang="en-US" dirty="0">
              <a:latin typeface="Söhne"/>
            </a:endParaRPr>
          </a:p>
          <a:p>
            <a:pPr algn="l"/>
            <a:r>
              <a:rPr lang="en-US" b="1" i="0" dirty="0">
                <a:effectLst/>
                <a:latin typeface="Söhne"/>
              </a:rPr>
              <a:t>3. </a:t>
            </a:r>
            <a:r>
              <a:rPr lang="en-US" b="1" dirty="0">
                <a:latin typeface="Söhne"/>
              </a:rPr>
              <a:t>Energy</a:t>
            </a:r>
            <a:r>
              <a:rPr lang="en-US" b="1" i="0" dirty="0">
                <a:effectLst/>
                <a:latin typeface="Söhne"/>
              </a:rPr>
              <a:t>:</a:t>
            </a:r>
            <a:endParaRPr lang="en-US" b="0" i="0" dirty="0">
              <a:effectLst/>
              <a:latin typeface="Söhne"/>
            </a:endParaRPr>
          </a:p>
          <a:p>
            <a:pPr lvl="1" algn="just"/>
            <a:endParaRPr lang="en-US" dirty="0">
              <a:latin typeface="Söhne"/>
            </a:endParaRPr>
          </a:p>
          <a:p>
            <a:pPr lvl="1" algn="just"/>
            <a:r>
              <a:rPr lang="en-US" b="1" dirty="0">
                <a:latin typeface="Söhne"/>
              </a:rPr>
              <a:t>(a)</a:t>
            </a:r>
            <a:r>
              <a:rPr lang="en-US" b="1" i="0" dirty="0">
                <a:effectLst/>
                <a:latin typeface="Söhne"/>
              </a:rPr>
              <a:t> Fault Detection in Power Grids:</a:t>
            </a:r>
            <a:r>
              <a:rPr lang="en-US" b="0" i="0" dirty="0">
                <a:effectLst/>
                <a:latin typeface="Söhne"/>
              </a:rPr>
              <a:t> Use the model to detect faults and anomalies in power grids for improved reliability.</a:t>
            </a:r>
          </a:p>
          <a:p>
            <a:pPr lvl="1" algn="l"/>
            <a:endParaRPr lang="en-US" b="0" i="0" dirty="0">
              <a:effectLst/>
              <a:latin typeface="Söhne"/>
            </a:endParaRPr>
          </a:p>
          <a:p>
            <a:endParaRPr lang="en-IN" dirty="0"/>
          </a:p>
        </p:txBody>
      </p:sp>
      <p:sp>
        <p:nvSpPr>
          <p:cNvPr id="4" name="TextBox 3">
            <a:extLst>
              <a:ext uri="{FF2B5EF4-FFF2-40B4-BE49-F238E27FC236}">
                <a16:creationId xmlns:a16="http://schemas.microsoft.com/office/drawing/2014/main" id="{2B852F99-618D-1667-7DFF-C1DB867E5AB9}"/>
              </a:ext>
            </a:extLst>
          </p:cNvPr>
          <p:cNvSpPr txBox="1"/>
          <p:nvPr/>
        </p:nvSpPr>
        <p:spPr>
          <a:xfrm>
            <a:off x="861134" y="4597050"/>
            <a:ext cx="8771138" cy="646331"/>
          </a:xfrm>
          <a:prstGeom prst="rect">
            <a:avLst/>
          </a:prstGeom>
          <a:noFill/>
        </p:spPr>
        <p:txBody>
          <a:bodyPr wrap="square" rtlCol="0">
            <a:spAutoFit/>
          </a:bodyPr>
          <a:lstStyle/>
          <a:p>
            <a:pPr algn="just"/>
            <a:r>
              <a:rPr lang="en-US" b="0" i="0" dirty="0">
                <a:effectLst/>
                <a:latin typeface="Söhne"/>
              </a:rPr>
              <a:t>The Random Forest Classifier's adaptability makes it a valuable tool in many domains, and its performance can be enhanced through feature engineering and hyperparameter tuning.</a:t>
            </a:r>
            <a:endParaRPr lang="en-IN" dirty="0"/>
          </a:p>
        </p:txBody>
      </p:sp>
    </p:spTree>
    <p:extLst>
      <p:ext uri="{BB962C8B-B14F-4D97-AF65-F5344CB8AC3E}">
        <p14:creationId xmlns:p14="http://schemas.microsoft.com/office/powerpoint/2010/main" val="1357921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graphicFrame>
        <p:nvGraphicFramePr>
          <p:cNvPr id="3" name="Object 2">
            <a:extLst>
              <a:ext uri="{FF2B5EF4-FFF2-40B4-BE49-F238E27FC236}">
                <a16:creationId xmlns:a16="http://schemas.microsoft.com/office/drawing/2014/main" id="{4866925F-7069-26EF-F5A1-0A4BF748A7F0}"/>
              </a:ext>
            </a:extLst>
          </p:cNvPr>
          <p:cNvGraphicFramePr>
            <a:graphicFrameLocks noChangeAspect="1"/>
          </p:cNvGraphicFramePr>
          <p:nvPr>
            <p:extLst>
              <p:ext uri="{D42A27DB-BD31-4B8C-83A1-F6EECF244321}">
                <p14:modId xmlns:p14="http://schemas.microsoft.com/office/powerpoint/2010/main" val="2943690184"/>
              </p:ext>
            </p:extLst>
          </p:nvPr>
        </p:nvGraphicFramePr>
        <p:xfrm>
          <a:off x="4101483" y="3007480"/>
          <a:ext cx="2787590" cy="3379454"/>
        </p:xfrm>
        <a:graphic>
          <a:graphicData uri="http://schemas.openxmlformats.org/presentationml/2006/ole">
            <mc:AlternateContent xmlns:mc="http://schemas.openxmlformats.org/markup-compatibility/2006">
              <mc:Choice xmlns:v="urn:schemas-microsoft-com:vml" Requires="v">
                <p:oleObj name="Packager Shell Object" showAsIcon="1" r:id="rId4" imgW="914400" imgH="885855" progId="Package">
                  <p:embed/>
                </p:oleObj>
              </mc:Choice>
              <mc:Fallback>
                <p:oleObj name="Packager Shell Object" showAsIcon="1" r:id="rId4" imgW="914400" imgH="885855" progId="Package">
                  <p:embed/>
                  <p:pic>
                    <p:nvPicPr>
                      <p:cNvPr id="0" name=""/>
                      <p:cNvPicPr/>
                      <p:nvPr/>
                    </p:nvPicPr>
                    <p:blipFill>
                      <a:blip r:embed="rId5"/>
                      <a:stretch>
                        <a:fillRect/>
                      </a:stretch>
                    </p:blipFill>
                    <p:spPr>
                      <a:xfrm>
                        <a:off x="4101483" y="3007480"/>
                        <a:ext cx="2787590" cy="3379454"/>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464E260F-7DEF-DC47-B7EC-FCF5213541C8}"/>
              </a:ext>
            </a:extLst>
          </p:cNvPr>
          <p:cNvSpPr txBox="1"/>
          <p:nvPr/>
        </p:nvSpPr>
        <p:spPr>
          <a:xfrm>
            <a:off x="665825" y="1100831"/>
            <a:ext cx="8158579" cy="769441"/>
          </a:xfrm>
          <a:prstGeom prst="rect">
            <a:avLst/>
          </a:prstGeom>
          <a:noFill/>
        </p:spPr>
        <p:txBody>
          <a:bodyPr wrap="square" rtlCol="0">
            <a:spAutoFit/>
          </a:bodyPr>
          <a:lstStyle/>
          <a:p>
            <a:r>
              <a:rPr lang="en-IN" sz="4400" dirty="0">
                <a:latin typeface="Algerian" panose="04020705040A02060702" pitchFamily="82" charset="0"/>
              </a:rPr>
              <a:t>Coding file link: -</a:t>
            </a:r>
          </a:p>
        </p:txBody>
      </p:sp>
    </p:spTree>
    <p:extLst>
      <p:ext uri="{BB962C8B-B14F-4D97-AF65-F5344CB8AC3E}">
        <p14:creationId xmlns:p14="http://schemas.microsoft.com/office/powerpoint/2010/main" val="2519019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56"/>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4" name="TextBox 3">
            <a:extLst>
              <a:ext uri="{FF2B5EF4-FFF2-40B4-BE49-F238E27FC236}">
                <a16:creationId xmlns:a16="http://schemas.microsoft.com/office/drawing/2014/main" id="{C6DDA022-C2B9-8270-2282-46E216856508}"/>
              </a:ext>
            </a:extLst>
          </p:cNvPr>
          <p:cNvSpPr txBox="1"/>
          <p:nvPr/>
        </p:nvSpPr>
        <p:spPr>
          <a:xfrm>
            <a:off x="723900" y="749300"/>
            <a:ext cx="8801100" cy="2123658"/>
          </a:xfrm>
          <a:prstGeom prst="rect">
            <a:avLst/>
          </a:prstGeom>
          <a:noFill/>
        </p:spPr>
        <p:txBody>
          <a:bodyPr wrap="square" rtlCol="0">
            <a:spAutoFit/>
          </a:bodyPr>
          <a:lstStyle/>
          <a:p>
            <a:r>
              <a:rPr lang="en-US" sz="4400" dirty="0">
                <a:latin typeface="Algerian" panose="04020705040A02060702" pitchFamily="82" charset="0"/>
              </a:rPr>
              <a:t>Thank you for watching the capstone presentation so carefully and thoroughly.</a:t>
            </a:r>
            <a:endParaRPr lang="en-IN" sz="4400" dirty="0">
              <a:latin typeface="Algerian" panose="04020705040A02060702" pitchFamily="82" charset="0"/>
            </a:endParaRPr>
          </a:p>
        </p:txBody>
      </p:sp>
      <p:pic>
        <p:nvPicPr>
          <p:cNvPr id="6" name="Picture 5">
            <a:extLst>
              <a:ext uri="{FF2B5EF4-FFF2-40B4-BE49-F238E27FC236}">
                <a16:creationId xmlns:a16="http://schemas.microsoft.com/office/drawing/2014/main" id="{65810E6D-22D3-686C-94B0-A281B6D684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8334" y="3287168"/>
            <a:ext cx="3176866" cy="3156621"/>
          </a:xfrm>
          <a:prstGeom prst="rect">
            <a:avLst/>
          </a:prstGeom>
        </p:spPr>
      </p:pic>
    </p:spTree>
    <p:extLst>
      <p:ext uri="{BB962C8B-B14F-4D97-AF65-F5344CB8AC3E}">
        <p14:creationId xmlns:p14="http://schemas.microsoft.com/office/powerpoint/2010/main" val="160115267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randombar(horizontal)">
                                      <p:cBhvr>
                                        <p:cTn id="25" dur="1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30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78"/>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itle 2">
            <a:extLst>
              <a:ext uri="{FF2B5EF4-FFF2-40B4-BE49-F238E27FC236}">
                <a16:creationId xmlns:a16="http://schemas.microsoft.com/office/drawing/2014/main" id="{D92DB298-33CA-8020-50B2-0E25BCB3E56E}"/>
              </a:ext>
            </a:extLst>
          </p:cNvPr>
          <p:cNvSpPr>
            <a:spLocks noGrp="1"/>
          </p:cNvSpPr>
          <p:nvPr>
            <p:ph type="title"/>
          </p:nvPr>
        </p:nvSpPr>
        <p:spPr>
          <a:xfrm>
            <a:off x="177553" y="365125"/>
            <a:ext cx="8984202" cy="1325563"/>
          </a:xfrm>
        </p:spPr>
        <p:txBody>
          <a:bodyPr>
            <a:normAutofit/>
          </a:bodyPr>
          <a:lstStyle/>
          <a:p>
            <a:r>
              <a:rPr lang="en-IN" sz="3600" dirty="0">
                <a:latin typeface="Algerian" panose="04020705040A02060702" pitchFamily="82" charset="0"/>
              </a:rPr>
              <a:t>How can we classify fetal health?</a:t>
            </a:r>
          </a:p>
        </p:txBody>
      </p:sp>
      <p:sp>
        <p:nvSpPr>
          <p:cNvPr id="4" name="Content Placeholder 3">
            <a:extLst>
              <a:ext uri="{FF2B5EF4-FFF2-40B4-BE49-F238E27FC236}">
                <a16:creationId xmlns:a16="http://schemas.microsoft.com/office/drawing/2014/main" id="{EC5AF855-25FE-3F5B-317E-9FAE757404C7}"/>
              </a:ext>
            </a:extLst>
          </p:cNvPr>
          <p:cNvSpPr>
            <a:spLocks noGrp="1"/>
          </p:cNvSpPr>
          <p:nvPr>
            <p:ph sz="half" idx="1"/>
          </p:nvPr>
        </p:nvSpPr>
        <p:spPr>
          <a:xfrm>
            <a:off x="470516" y="1775906"/>
            <a:ext cx="9432984" cy="1207362"/>
          </a:xfrm>
        </p:spPr>
        <p:txBody>
          <a:bodyPr>
            <a:noAutofit/>
          </a:bodyPr>
          <a:lstStyle/>
          <a:p>
            <a:pPr>
              <a:buFont typeface="Wingdings" panose="05000000000000000000" pitchFamily="2" charset="2"/>
              <a:buChar char="v"/>
            </a:pPr>
            <a:r>
              <a:rPr lang="en-US" sz="3200" dirty="0">
                <a:latin typeface="+mj-lt"/>
              </a:rPr>
              <a:t> With the help of data from Cardiotocography machine.</a:t>
            </a:r>
            <a:endParaRPr lang="en-IN" sz="3200" dirty="0">
              <a:latin typeface="+mj-lt"/>
            </a:endParaRPr>
          </a:p>
        </p:txBody>
      </p:sp>
      <p:pic>
        <p:nvPicPr>
          <p:cNvPr id="16" name="Content Placeholder 15">
            <a:extLst>
              <a:ext uri="{FF2B5EF4-FFF2-40B4-BE49-F238E27FC236}">
                <a16:creationId xmlns:a16="http://schemas.microsoft.com/office/drawing/2014/main" id="{BF5BE7EE-7FC8-259A-B6D3-5F62F0E0400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364636" y="2725817"/>
            <a:ext cx="4918965" cy="3306188"/>
          </a:xfrm>
          <a:prstGeom prst="roundRect">
            <a:avLst>
              <a:gd name="adj" fmla="val 16667"/>
            </a:avLst>
          </a:prstGeom>
          <a:ln>
            <a:noFill/>
          </a:ln>
          <a:effectLst>
            <a:outerShdw blurRad="63500" sx="102000" sy="102000" algn="ctr" rotWithShape="0">
              <a:prstClr val="black">
                <a:alpha val="40000"/>
              </a:prst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5330914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78"/>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itle 2">
            <a:extLst>
              <a:ext uri="{FF2B5EF4-FFF2-40B4-BE49-F238E27FC236}">
                <a16:creationId xmlns:a16="http://schemas.microsoft.com/office/drawing/2014/main" id="{D92DB298-33CA-8020-50B2-0E25BCB3E56E}"/>
              </a:ext>
            </a:extLst>
          </p:cNvPr>
          <p:cNvSpPr>
            <a:spLocks noGrp="1"/>
          </p:cNvSpPr>
          <p:nvPr>
            <p:ph type="title"/>
          </p:nvPr>
        </p:nvSpPr>
        <p:spPr/>
        <p:txBody>
          <a:bodyPr>
            <a:normAutofit/>
          </a:bodyPr>
          <a:lstStyle/>
          <a:p>
            <a:r>
              <a:rPr lang="en-IN" sz="3600" dirty="0">
                <a:latin typeface="Algerian" panose="04020705040A02060702" pitchFamily="82" charset="0"/>
              </a:rPr>
              <a:t>What is Cardiotography machine?</a:t>
            </a:r>
          </a:p>
        </p:txBody>
      </p:sp>
      <p:sp>
        <p:nvSpPr>
          <p:cNvPr id="4" name="Content Placeholder 3">
            <a:extLst>
              <a:ext uri="{FF2B5EF4-FFF2-40B4-BE49-F238E27FC236}">
                <a16:creationId xmlns:a16="http://schemas.microsoft.com/office/drawing/2014/main" id="{EC5AF855-25FE-3F5B-317E-9FAE757404C7}"/>
              </a:ext>
            </a:extLst>
          </p:cNvPr>
          <p:cNvSpPr>
            <a:spLocks noGrp="1"/>
          </p:cNvSpPr>
          <p:nvPr>
            <p:ph sz="half" idx="1"/>
          </p:nvPr>
        </p:nvSpPr>
        <p:spPr>
          <a:xfrm>
            <a:off x="431800" y="2055813"/>
            <a:ext cx="5533994" cy="2986703"/>
          </a:xfrm>
        </p:spPr>
        <p:txBody>
          <a:bodyPr>
            <a:noAutofit/>
          </a:bodyPr>
          <a:lstStyle/>
          <a:p>
            <a:pPr algn="just"/>
            <a:r>
              <a:rPr lang="en-US" sz="2400" dirty="0">
                <a:latin typeface="+mj-lt"/>
              </a:rPr>
              <a:t>The most used technique for </a:t>
            </a:r>
            <a:r>
              <a:rPr lang="en-US" sz="2400" b="1" dirty="0">
                <a:latin typeface="+mj-lt"/>
              </a:rPr>
              <a:t>detecting fetal distress</a:t>
            </a:r>
            <a:r>
              <a:rPr lang="en-US" sz="2400" dirty="0">
                <a:latin typeface="+mj-lt"/>
              </a:rPr>
              <a:t> during the antepartum and early postpartum period is cardiotocography (CTG).Based on its data, doctors can determine whether the fetal condition is normal, suspicious, or pathological.</a:t>
            </a:r>
            <a:endParaRPr lang="en-IN" sz="2400" dirty="0">
              <a:latin typeface="+mj-lt"/>
            </a:endParaRPr>
          </a:p>
        </p:txBody>
      </p:sp>
      <p:pic>
        <p:nvPicPr>
          <p:cNvPr id="8" name="Content Placeholder 7">
            <a:extLst>
              <a:ext uri="{FF2B5EF4-FFF2-40B4-BE49-F238E27FC236}">
                <a16:creationId xmlns:a16="http://schemas.microsoft.com/office/drawing/2014/main" id="{3927E105-364E-D289-87F5-34388869E3F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533964" y="1700606"/>
            <a:ext cx="5089865" cy="36971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33683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78"/>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itle 2">
            <a:extLst>
              <a:ext uri="{FF2B5EF4-FFF2-40B4-BE49-F238E27FC236}">
                <a16:creationId xmlns:a16="http://schemas.microsoft.com/office/drawing/2014/main" id="{D92DB298-33CA-8020-50B2-0E25BCB3E56E}"/>
              </a:ext>
            </a:extLst>
          </p:cNvPr>
          <p:cNvSpPr>
            <a:spLocks noGrp="1"/>
          </p:cNvSpPr>
          <p:nvPr>
            <p:ph type="title"/>
          </p:nvPr>
        </p:nvSpPr>
        <p:spPr/>
        <p:txBody>
          <a:bodyPr/>
          <a:lstStyle/>
          <a:p>
            <a:pPr algn="ctr"/>
            <a:r>
              <a:rPr lang="en-IN" dirty="0">
                <a:latin typeface="Algerian" panose="04020705040A02060702" pitchFamily="82" charset="0"/>
              </a:rPr>
              <a:t>SO,WE GET SOME DATA </a:t>
            </a:r>
          </a:p>
        </p:txBody>
      </p:sp>
      <p:pic>
        <p:nvPicPr>
          <p:cNvPr id="16" name="Content Placeholder 15">
            <a:extLst>
              <a:ext uri="{FF2B5EF4-FFF2-40B4-BE49-F238E27FC236}">
                <a16:creationId xmlns:a16="http://schemas.microsoft.com/office/drawing/2014/main" id="{18A59307-8CAF-D52B-9CEE-1098BB8A7AC2}"/>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431800" y="2125912"/>
            <a:ext cx="5534025" cy="2845889"/>
          </a:xfrm>
          <a:prstGeom prst="rect">
            <a:avLst/>
          </a:prstGeom>
          <a:ln>
            <a:noFill/>
          </a:ln>
          <a:effectLst>
            <a:glow rad="139700">
              <a:schemeClr val="accent6">
                <a:satMod val="175000"/>
                <a:alpha val="40000"/>
              </a:schemeClr>
            </a:glow>
            <a:reflection blurRad="6350" stA="50000" endA="300" endPos="55500" dist="101600" dir="5400000" sy="-100000" algn="bl" rotWithShape="0"/>
          </a:effectLst>
          <a:scene3d>
            <a:camera prst="perspectiveHeroicExtremeLeftFacing"/>
            <a:lightRig rig="threePt" dir="t">
              <a:rot lat="0" lon="0" rev="2700000"/>
            </a:lightRig>
          </a:scene3d>
          <a:sp3d>
            <a:bevelT w="63500" h="50800"/>
          </a:sp3d>
        </p:spPr>
      </p:pic>
      <p:pic>
        <p:nvPicPr>
          <p:cNvPr id="10" name="Content Placeholder 9">
            <a:extLst>
              <a:ext uri="{FF2B5EF4-FFF2-40B4-BE49-F238E27FC236}">
                <a16:creationId xmlns:a16="http://schemas.microsoft.com/office/drawing/2014/main" id="{85D9D54B-5954-BFC1-66AC-F167B54AB553}"/>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096000" y="2125912"/>
            <a:ext cx="5853805" cy="2845889"/>
          </a:xfrm>
          <a:prstGeom prst="rect">
            <a:avLst/>
          </a:prstGeom>
          <a:solidFill>
            <a:srgbClr val="FFFFFF">
              <a:shade val="85000"/>
            </a:srgbClr>
          </a:solidFill>
          <a:ln w="190500" cap="sq">
            <a:solidFill>
              <a:srgbClr val="FFFFFF"/>
            </a:solidFill>
            <a:miter lim="800000"/>
          </a:ln>
          <a:effectLst>
            <a:glow rad="228600">
              <a:schemeClr val="accent1">
                <a:satMod val="175000"/>
                <a:alpha val="40000"/>
              </a:schemeClr>
            </a:glow>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148151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BDB90223-5D15-41E3-9664-BD96C3BD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56"/>
            <a:ext cx="12191999" cy="6858000"/>
          </a:xfrm>
          <a:prstGeom prst="rect">
            <a:avLst/>
          </a:prstGeom>
        </p:spPr>
      </p:pic>
      <p:pic>
        <p:nvPicPr>
          <p:cNvPr id="7" name="Picture 6">
            <a:extLst>
              <a:ext uri="{FF2B5EF4-FFF2-40B4-BE49-F238E27FC236}">
                <a16:creationId xmlns:a16="http://schemas.microsoft.com/office/drawing/2014/main" id="{4019A7C7-4F37-4807-89DC-50EF4BBEB5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03500" y="6119319"/>
            <a:ext cx="2026112" cy="535231"/>
          </a:xfrm>
          <a:prstGeom prst="rect">
            <a:avLst/>
          </a:prstGeom>
        </p:spPr>
      </p:pic>
      <p:sp>
        <p:nvSpPr>
          <p:cNvPr id="3" name="Title 2">
            <a:extLst>
              <a:ext uri="{FF2B5EF4-FFF2-40B4-BE49-F238E27FC236}">
                <a16:creationId xmlns:a16="http://schemas.microsoft.com/office/drawing/2014/main" id="{41A48CCE-CA9C-9AEB-A885-B4B1BC7924FC}"/>
              </a:ext>
            </a:extLst>
          </p:cNvPr>
          <p:cNvSpPr>
            <a:spLocks noGrp="1"/>
          </p:cNvSpPr>
          <p:nvPr>
            <p:ph type="title"/>
          </p:nvPr>
        </p:nvSpPr>
        <p:spPr/>
        <p:txBody>
          <a:bodyPr>
            <a:normAutofit/>
          </a:bodyPr>
          <a:lstStyle/>
          <a:p>
            <a:pPr marL="571500" indent="-571500" algn="ctr">
              <a:buFont typeface="Wingdings" panose="05000000000000000000" pitchFamily="2" charset="2"/>
              <a:buChar char="v"/>
            </a:pPr>
            <a:r>
              <a:rPr lang="en-IN" sz="3600" dirty="0">
                <a:latin typeface="Algerian" panose="04020705040A02060702" pitchFamily="82" charset="0"/>
              </a:rPr>
              <a:t>Dataset Introduction</a:t>
            </a:r>
          </a:p>
        </p:txBody>
      </p:sp>
      <p:sp>
        <p:nvSpPr>
          <p:cNvPr id="4" name="Content Placeholder 3">
            <a:extLst>
              <a:ext uri="{FF2B5EF4-FFF2-40B4-BE49-F238E27FC236}">
                <a16:creationId xmlns:a16="http://schemas.microsoft.com/office/drawing/2014/main" id="{FE33F142-DE30-EDCA-4FB6-6AD37D16CCA4}"/>
              </a:ext>
            </a:extLst>
          </p:cNvPr>
          <p:cNvSpPr>
            <a:spLocks noGrp="1"/>
          </p:cNvSpPr>
          <p:nvPr>
            <p:ph idx="1"/>
          </p:nvPr>
        </p:nvSpPr>
        <p:spPr/>
        <p:txBody>
          <a:bodyPr>
            <a:normAutofit/>
          </a:bodyPr>
          <a:lstStyle/>
          <a:p>
            <a:pPr marL="0" indent="0">
              <a:buNone/>
            </a:pPr>
            <a:r>
              <a:rPr lang="en-US" dirty="0"/>
              <a:t>Dataset consists 2,126 records of 22 features, which were then classified by expert obstetricians into 3 classes: </a:t>
            </a:r>
          </a:p>
          <a:p>
            <a:pPr marL="0" indent="0">
              <a:buNone/>
            </a:pPr>
            <a:endParaRPr lang="en-US" dirty="0"/>
          </a:p>
          <a:p>
            <a:pPr marL="0" indent="0">
              <a:buNone/>
            </a:pPr>
            <a:r>
              <a:rPr lang="en-US" dirty="0"/>
              <a:t>• Normal </a:t>
            </a:r>
          </a:p>
          <a:p>
            <a:pPr marL="0" indent="0">
              <a:buNone/>
            </a:pPr>
            <a:r>
              <a:rPr lang="en-US" dirty="0"/>
              <a:t>• Suspect </a:t>
            </a:r>
          </a:p>
          <a:p>
            <a:pPr marL="0" indent="0">
              <a:buNone/>
            </a:pPr>
            <a:r>
              <a:rPr lang="en-US" dirty="0"/>
              <a:t>• Pathological</a:t>
            </a:r>
            <a:endParaRPr lang="en-IN" dirty="0"/>
          </a:p>
        </p:txBody>
      </p:sp>
    </p:spTree>
    <p:extLst>
      <p:ext uri="{BB962C8B-B14F-4D97-AF65-F5344CB8AC3E}">
        <p14:creationId xmlns:p14="http://schemas.microsoft.com/office/powerpoint/2010/main" val="1391547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1307</TotalTime>
  <Words>2444</Words>
  <Application>Microsoft Office PowerPoint</Application>
  <PresentationFormat>Widescreen</PresentationFormat>
  <Paragraphs>517</Paragraphs>
  <Slides>53</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5" baseType="lpstr">
      <vt:lpstr>Algerian</vt:lpstr>
      <vt:lpstr>Arial</vt:lpstr>
      <vt:lpstr>Arial Nova</vt:lpstr>
      <vt:lpstr>Bradley Hand ITC</vt:lpstr>
      <vt:lpstr>Calibri</vt:lpstr>
      <vt:lpstr>Calibri Light</vt:lpstr>
      <vt:lpstr>Courier New</vt:lpstr>
      <vt:lpstr>Inter</vt:lpstr>
      <vt:lpstr>Söhne</vt:lpstr>
      <vt:lpstr>Wingdings</vt:lpstr>
      <vt:lpstr>Office Theme</vt:lpstr>
      <vt:lpstr>Packager Shell Object</vt:lpstr>
      <vt:lpstr>PowerPoint Presentation</vt:lpstr>
      <vt:lpstr>PowerPoint Presentation</vt:lpstr>
      <vt:lpstr>PowerPoint Presentation</vt:lpstr>
      <vt:lpstr>Fetal_health</vt:lpstr>
      <vt:lpstr>What is fetal health classification and Why do we need it?</vt:lpstr>
      <vt:lpstr>How can we classify fetal health?</vt:lpstr>
      <vt:lpstr>What is Cardiotography machine?</vt:lpstr>
      <vt:lpstr>SO,WE GET SOME DATA </vt:lpstr>
      <vt:lpstr>Dataset Introduction</vt:lpstr>
      <vt:lpstr>INDEPENDENT FEATURES DETAILS: -</vt:lpstr>
      <vt:lpstr>PowerPoint Presentation</vt:lpstr>
      <vt:lpstr>PowerPoint Presentation</vt:lpstr>
      <vt:lpstr>GOAL -</vt:lpstr>
      <vt:lpstr>PowerPoint Presentation</vt:lpstr>
      <vt:lpstr>Concise information of data</vt:lpstr>
      <vt:lpstr>Describe the data</vt:lpstr>
      <vt:lpstr>Corelation between all the features.</vt:lpstr>
      <vt:lpstr>Variance of data</vt:lpstr>
      <vt:lpstr>PowerPoint Presentation</vt:lpstr>
      <vt:lpstr>PowerPoint Presentation</vt:lpstr>
      <vt:lpstr>Check The Event Rate of Target Feature</vt:lpstr>
      <vt:lpstr>TWO WAYS</vt:lpstr>
      <vt:lpstr>PowerPoint Presentation</vt:lpstr>
      <vt:lpstr>PowerPoint Presentation</vt:lpstr>
      <vt:lpstr>PowerPoint Presentation</vt:lpstr>
      <vt:lpstr>       TRAN_TEST_SPLIT                                2000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Vasisht, Aakash</dc:creator>
  <cp:lastModifiedBy>Sumit Chhikara</cp:lastModifiedBy>
  <cp:revision>433</cp:revision>
  <dcterms:created xsi:type="dcterms:W3CDTF">2023-10-04T11:46:26Z</dcterms:created>
  <dcterms:modified xsi:type="dcterms:W3CDTF">2024-01-06T16:04:27Z</dcterms:modified>
</cp:coreProperties>
</file>